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sldIdLst>
    <p:sldId id="268" r:id="rId2"/>
    <p:sldId id="269" r:id="rId3"/>
    <p:sldId id="271" r:id="rId4"/>
    <p:sldId id="272" r:id="rId5"/>
    <p:sldId id="273" r:id="rId6"/>
    <p:sldId id="267" r:id="rId7"/>
    <p:sldId id="274" r:id="rId8"/>
    <p:sldId id="275" r:id="rId9"/>
    <p:sldId id="276" r:id="rId10"/>
    <p:sldId id="282" r:id="rId11"/>
    <p:sldId id="278" r:id="rId12"/>
    <p:sldId id="279" r:id="rId13"/>
    <p:sldId id="280" r:id="rId14"/>
    <p:sldId id="28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012" autoAdjust="0"/>
  </p:normalViewPr>
  <p:slideViewPr>
    <p:cSldViewPr snapToGrid="0">
      <p:cViewPr varScale="1">
        <p:scale>
          <a:sx n="52" d="100"/>
          <a:sy n="52" d="100"/>
        </p:scale>
        <p:origin x="717" y="31"/>
      </p:cViewPr>
      <p:guideLst>
        <p:guide orient="horz" pos="2160"/>
        <p:guide pos="3840"/>
      </p:guideLst>
    </p:cSldViewPr>
  </p:slideViewPr>
  <p:notesTextViewPr>
    <p:cViewPr>
      <p:scale>
        <a:sx n="1" d="1"/>
        <a:sy n="1" d="1"/>
      </p:scale>
      <p:origin x="0" y="0"/>
    </p:cViewPr>
  </p:notesTextViewPr>
  <p:notesViewPr>
    <p:cSldViewPr snapToGrid="0">
      <p:cViewPr>
        <p:scale>
          <a:sx n="112" d="100"/>
          <a:sy n="112" d="100"/>
        </p:scale>
        <p:origin x="330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D7A84-D824-4B60-A3FE-76AA1CAD39E0}" type="datetimeFigureOut">
              <a:rPr lang="en-GB" smtClean="0"/>
              <a:t>09/09/2019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2F2F88-FCCC-4C7A-8D0C-67724AB9DEA5}" type="slidenum">
              <a:rPr lang="en-GB" smtClean="0"/>
              <a:t>‹#›</a:t>
            </a:fld>
            <a:endParaRPr lang="en-GB"/>
          </a:p>
        </p:txBody>
      </p:sp>
    </p:spTree>
    <p:extLst>
      <p:ext uri="{BB962C8B-B14F-4D97-AF65-F5344CB8AC3E}">
        <p14:creationId xmlns:p14="http://schemas.microsoft.com/office/powerpoint/2010/main" val="883125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92F2F88-FCCC-4C7A-8D0C-67724AB9DEA5}" type="slidenum">
              <a:rPr lang="en-GB" smtClean="0"/>
              <a:t>1</a:t>
            </a:fld>
            <a:endParaRPr lang="en-GB"/>
          </a:p>
        </p:txBody>
      </p:sp>
    </p:spTree>
    <p:extLst>
      <p:ext uri="{BB962C8B-B14F-4D97-AF65-F5344CB8AC3E}">
        <p14:creationId xmlns:p14="http://schemas.microsoft.com/office/powerpoint/2010/main" val="1919531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Methods</a:t>
            </a:r>
          </a:p>
          <a:p>
            <a:r>
              <a:rPr lang="en-GB" sz="3000" dirty="0">
                <a:effectLst>
                  <a:outerShdw blurRad="38100" dist="38100" dir="2700000" algn="tl">
                    <a:srgbClr val="000000">
                      <a:alpha val="43137"/>
                    </a:srgbClr>
                  </a:outerShdw>
                </a:effectLst>
              </a:rPr>
              <a:t>ELSA (wave 8 – 2016/17)</a:t>
            </a:r>
          </a:p>
          <a:p>
            <a:r>
              <a:rPr lang="en-GB" sz="3000" dirty="0">
                <a:effectLst>
                  <a:outerShdw blurRad="38100" dist="38100" dir="2700000" algn="tl">
                    <a:srgbClr val="000000">
                      <a:alpha val="43137"/>
                    </a:srgbClr>
                  </a:outerShdw>
                </a:effectLst>
              </a:rPr>
              <a:t>5,459 participants included</a:t>
            </a:r>
          </a:p>
          <a:p>
            <a:r>
              <a:rPr lang="en-GB" sz="3000" dirty="0">
                <a:effectLst>
                  <a:outerShdw blurRad="38100" dist="38100" dir="2700000" algn="tl">
                    <a:srgbClr val="000000">
                      <a:alpha val="43137"/>
                    </a:srgbClr>
                  </a:outerShdw>
                </a:effectLst>
              </a:rPr>
              <a:t>Exposure variable</a:t>
            </a:r>
          </a:p>
          <a:p>
            <a:pPr lvl="1"/>
            <a:r>
              <a:rPr lang="en-GB" sz="2800" dirty="0">
                <a:effectLst>
                  <a:outerShdw blurRad="38100" dist="38100" dir="2700000" algn="tl">
                    <a:srgbClr val="000000">
                      <a:alpha val="43137"/>
                    </a:srgbClr>
                  </a:outerShdw>
                </a:effectLst>
              </a:rPr>
              <a:t>Internet/email use</a:t>
            </a:r>
          </a:p>
          <a:p>
            <a:r>
              <a:rPr lang="en-GB" sz="3000" dirty="0">
                <a:effectLst>
                  <a:outerShdw blurRad="38100" dist="38100" dir="2700000" algn="tl">
                    <a:srgbClr val="000000">
                      <a:alpha val="43137"/>
                    </a:srgbClr>
                  </a:outerShdw>
                </a:effectLst>
              </a:rPr>
              <a:t>Outcome variables	</a:t>
            </a:r>
          </a:p>
          <a:p>
            <a:pPr lvl="1"/>
            <a:r>
              <a:rPr lang="en-GB" sz="3000" dirty="0">
                <a:effectLst>
                  <a:outerShdw blurRad="38100" dist="38100" dir="2700000" algn="tl">
                    <a:srgbClr val="000000">
                      <a:alpha val="43137"/>
                    </a:srgbClr>
                  </a:outerShdw>
                </a:effectLst>
              </a:rPr>
              <a:t>Social isolation</a:t>
            </a:r>
          </a:p>
          <a:p>
            <a:pPr lvl="1"/>
            <a:r>
              <a:rPr lang="en-GB" sz="3000" dirty="0">
                <a:effectLst>
                  <a:outerShdw blurRad="38100" dist="38100" dir="2700000" algn="tl">
                    <a:srgbClr val="000000">
                      <a:alpha val="43137"/>
                    </a:srgbClr>
                  </a:outerShdw>
                </a:effectLst>
              </a:rPr>
              <a:t>Loneliness</a:t>
            </a:r>
          </a:p>
          <a:p>
            <a:r>
              <a:rPr lang="en-GB" sz="3000" dirty="0">
                <a:effectLst>
                  <a:outerShdw blurRad="38100" dist="38100" dir="2700000" algn="tl">
                    <a:srgbClr val="000000">
                      <a:alpha val="43137"/>
                    </a:srgbClr>
                  </a:outerShdw>
                </a:effectLst>
              </a:rPr>
              <a:t>Covariates (selected a priori)</a:t>
            </a:r>
          </a:p>
          <a:p>
            <a:pPr lvl="1"/>
            <a:r>
              <a:rPr lang="en-GB" sz="2800" dirty="0">
                <a:effectLst>
                  <a:outerShdw blurRad="38100" dist="38100" dir="2700000" algn="tl">
                    <a:srgbClr val="000000">
                      <a:alpha val="43137"/>
                    </a:srgbClr>
                  </a:outerShdw>
                </a:effectLst>
              </a:rPr>
              <a:t>Age</a:t>
            </a:r>
          </a:p>
          <a:p>
            <a:pPr lvl="1"/>
            <a:r>
              <a:rPr lang="en-GB" sz="2800" dirty="0">
                <a:effectLst>
                  <a:outerShdw blurRad="38100" dist="38100" dir="2700000" algn="tl">
                    <a:srgbClr val="000000">
                      <a:alpha val="43137"/>
                    </a:srgbClr>
                  </a:outerShdw>
                </a:effectLst>
              </a:rPr>
              <a:t>Sex</a:t>
            </a:r>
          </a:p>
          <a:p>
            <a:pPr lvl="1"/>
            <a:r>
              <a:rPr lang="en-GB" sz="2800" dirty="0">
                <a:effectLst>
                  <a:outerShdw blurRad="38100" dist="38100" dir="2700000" algn="tl">
                    <a:srgbClr val="000000">
                      <a:alpha val="43137"/>
                    </a:srgbClr>
                  </a:outerShdw>
                </a:effectLst>
              </a:rPr>
              <a:t>Marital status</a:t>
            </a:r>
          </a:p>
          <a:p>
            <a:pPr lvl="1"/>
            <a:r>
              <a:rPr lang="en-GB" sz="2800" dirty="0">
                <a:effectLst>
                  <a:outerShdw blurRad="38100" dist="38100" dir="2700000" algn="tl">
                    <a:srgbClr val="000000">
                      <a:alpha val="43137"/>
                    </a:srgbClr>
                  </a:outerShdw>
                </a:effectLst>
              </a:rPr>
              <a:t>Socio-economic status</a:t>
            </a:r>
          </a:p>
          <a:p>
            <a:pPr lvl="1"/>
            <a:r>
              <a:rPr lang="en-GB" sz="2800" dirty="0">
                <a:effectLst>
                  <a:outerShdw blurRad="38100" dist="38100" dir="2700000" algn="tl">
                    <a:srgbClr val="000000">
                      <a:alpha val="43137"/>
                    </a:srgbClr>
                  </a:outerShdw>
                </a:effectLst>
              </a:rPr>
              <a:t>Limiting longstanding illness</a:t>
            </a:r>
          </a:p>
          <a:p>
            <a:pPr lvl="1"/>
            <a:r>
              <a:rPr lang="en-GB" sz="2800" dirty="0">
                <a:effectLst>
                  <a:outerShdw blurRad="38100" dist="38100" dir="2700000" algn="tl">
                    <a:srgbClr val="000000">
                      <a:alpha val="43137"/>
                    </a:srgbClr>
                  </a:outerShdw>
                </a:effectLst>
              </a:rPr>
              <a:t>Depression</a:t>
            </a:r>
          </a:p>
          <a:p>
            <a:pPr lvl="1"/>
            <a:r>
              <a:rPr lang="en-GB" sz="2800" dirty="0">
                <a:effectLst>
                  <a:outerShdw blurRad="38100" dist="38100" dir="2700000" algn="tl">
                    <a:srgbClr val="000000">
                      <a:alpha val="43137"/>
                    </a:srgbClr>
                  </a:outerShdw>
                </a:effectLst>
              </a:rPr>
              <a:t>Physical Activity</a:t>
            </a:r>
            <a:endParaRPr lang="en-GB" dirty="0"/>
          </a:p>
          <a:p>
            <a:endParaRPr lang="en-GB" dirty="0"/>
          </a:p>
          <a:p>
            <a:r>
              <a:rPr lang="en-GB" dirty="0"/>
              <a:t>Highly socially isolated, compared to those with low social isolation, are more likely to be male, single, poorer, have depression. Average age was similar, higher proportion with longstanding limiting illnesses, higher proportion inactive.</a:t>
            </a:r>
          </a:p>
          <a:p>
            <a:endParaRPr lang="en-GB" dirty="0"/>
          </a:p>
          <a:p>
            <a:pPr defTabSz="931774">
              <a:defRPr/>
            </a:pPr>
            <a:r>
              <a:rPr lang="en-GB" dirty="0"/>
              <a:t>28% of socially isolated participants were never users – either my intervention is not for them. OR if they want to engage they may need education to use the devices. A strong predictor of internet use in older adults is </a:t>
            </a:r>
            <a:r>
              <a:rPr lang="en-GB" u="sng" dirty="0"/>
              <a:t>encouragement by family and friends, and private learning settings rather than professional course are preferred (</a:t>
            </a:r>
            <a:r>
              <a:rPr lang="en-GB" u="sng" dirty="0" err="1"/>
              <a:t>Friemel</a:t>
            </a:r>
            <a:r>
              <a:rPr lang="en-GB" u="sng" dirty="0"/>
              <a:t>, 2016). </a:t>
            </a:r>
            <a:r>
              <a:rPr lang="en-GB" dirty="0"/>
              <a:t>This may have impact those who are socially isolated if they do not have the personal drive to engage in the internet themselves. </a:t>
            </a:r>
          </a:p>
          <a:p>
            <a:endParaRPr lang="en-GB" dirty="0"/>
          </a:p>
          <a:p>
            <a:endParaRPr lang="en-GB" dirty="0"/>
          </a:p>
          <a:p>
            <a:r>
              <a:rPr lang="en-GB" dirty="0"/>
              <a:t>Once a week and once a month users less likely to be socially isolated than every day users. </a:t>
            </a:r>
          </a:p>
          <a:p>
            <a:r>
              <a:rPr lang="en-GB" dirty="0"/>
              <a:t>&lt; once every 3 months more likely to be socially isolated than every day users</a:t>
            </a:r>
          </a:p>
          <a:p>
            <a:endParaRPr lang="en-GB" dirty="0"/>
          </a:p>
          <a:p>
            <a:r>
              <a:rPr lang="en-GB" dirty="0"/>
              <a:t>Reasoning</a:t>
            </a:r>
          </a:p>
          <a:p>
            <a:pPr marL="174708" indent="-174708">
              <a:buFont typeface="Arial" panose="020B0604020202020204" pitchFamily="34" charset="0"/>
              <a:buChar char="•"/>
            </a:pPr>
            <a:r>
              <a:rPr lang="en-GB" dirty="0"/>
              <a:t>No causal understanding…</a:t>
            </a:r>
          </a:p>
          <a:p>
            <a:pPr marL="174708" indent="-174708">
              <a:buFont typeface="Arial" panose="020B0604020202020204" pitchFamily="34" charset="0"/>
              <a:buChar char="•"/>
            </a:pPr>
            <a:r>
              <a:rPr lang="en-GB" dirty="0"/>
              <a:t>Could be every day users are online too long and too often </a:t>
            </a:r>
          </a:p>
          <a:p>
            <a:pPr marL="174708" indent="-174708">
              <a:buFont typeface="Arial" panose="020B0604020202020204" pitchFamily="34" charset="0"/>
              <a:buChar char="•"/>
            </a:pPr>
            <a:r>
              <a:rPr lang="en-GB" dirty="0"/>
              <a:t>Could be that every day users are online to try to reduce social isolation?</a:t>
            </a:r>
          </a:p>
          <a:p>
            <a:pPr marL="174708" indent="-174708">
              <a:buFont typeface="Arial" panose="020B0604020202020204" pitchFamily="34" charset="0"/>
              <a:buChar char="•"/>
            </a:pPr>
            <a:r>
              <a:rPr lang="en-GB" dirty="0"/>
              <a:t>Less than once every 3 month users may not have the access they want or the digital literacy skills they desire to be online more frequently</a:t>
            </a:r>
          </a:p>
          <a:p>
            <a:pPr marL="174708" indent="-174708">
              <a:buFont typeface="Arial" panose="020B0604020202020204" pitchFamily="34" charset="0"/>
              <a:buChar char="•"/>
            </a:pPr>
            <a:r>
              <a:rPr lang="en-GB" dirty="0"/>
              <a:t>Never users may actively choose not to engage with the internet</a:t>
            </a:r>
          </a:p>
          <a:p>
            <a:pPr marL="174708" indent="-174708">
              <a:buFont typeface="Arial" panose="020B0604020202020204" pitchFamily="34" charset="0"/>
              <a:buChar char="•"/>
            </a:pPr>
            <a:r>
              <a:rPr lang="en-GB" dirty="0"/>
              <a:t>Also could be a type one error due to small groups </a:t>
            </a:r>
          </a:p>
          <a:p>
            <a:endParaRPr lang="en-GB" dirty="0"/>
          </a:p>
          <a:p>
            <a:endParaRPr lang="en-GB" dirty="0"/>
          </a:p>
          <a:p>
            <a:r>
              <a:rPr lang="en-GB" dirty="0"/>
              <a:t>Laptop most common device used by socially isolated (39.7%), followed by tablet (36.4%), then smartphone (32.4%), then desktop (31.7%).</a:t>
            </a:r>
          </a:p>
          <a:p>
            <a:endParaRPr lang="en-GB" dirty="0"/>
          </a:p>
          <a:p>
            <a:pPr defTabSz="931774">
              <a:defRPr/>
            </a:pPr>
            <a:r>
              <a:rPr lang="en-GB" dirty="0"/>
              <a:t>Compared with all participants, those with low social isolation, low and high loneliness, those who are highly socially isolated had a much lower use of Telephone/video calls, social networking, creating/sharing content. Could I incorporate these elements into the PA DBCI to also help reduce social isolation? Do they not know how to use it? Do I need to factor in some education time? Or do I not use them because it would discourage socially isolated older adults from using the DBCI?</a:t>
            </a:r>
          </a:p>
          <a:p>
            <a:pPr defTabSz="931774">
              <a:defRPr/>
            </a:pPr>
            <a:endParaRPr lang="en-GB" dirty="0"/>
          </a:p>
          <a:p>
            <a:pPr defTabSz="931774">
              <a:defRPr/>
            </a:pPr>
            <a:r>
              <a:rPr lang="en-GB" dirty="0"/>
              <a:t>Social support, goal setting and feedback can all be connected to the video calls, social networking and creating/sharing content…</a:t>
            </a:r>
          </a:p>
          <a:p>
            <a:pPr marL="171450" indent="-171450" defTabSz="931774">
              <a:buFont typeface="Arial" panose="020B0604020202020204" pitchFamily="34" charset="0"/>
              <a:buChar char="•"/>
              <a:defRPr/>
            </a:pPr>
            <a:endParaRPr lang="en-GB" dirty="0"/>
          </a:p>
          <a:p>
            <a:pPr marL="0" indent="0" defTabSz="931774">
              <a:buFont typeface="Arial" panose="020B0604020202020204" pitchFamily="34" charset="0"/>
              <a:buNone/>
              <a:defRPr/>
            </a:pPr>
            <a:endParaRPr lang="en-GB" dirty="0"/>
          </a:p>
          <a:p>
            <a:r>
              <a:rPr lang="en-GB" sz="1200" u="sng" kern="1200" dirty="0">
                <a:solidFill>
                  <a:schemeClr val="tx1"/>
                </a:solidFill>
                <a:effectLst/>
                <a:latin typeface="+mn-lt"/>
                <a:ea typeface="+mn-ea"/>
                <a:cs typeface="+mn-cs"/>
              </a:rPr>
              <a:t>Research questions</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RQ2a: What are the demographic characteristics of older adults (≥50 years) in relation to their frequency of internet/email use?</a:t>
            </a:r>
          </a:p>
          <a:p>
            <a:pPr lvl="0"/>
            <a:r>
              <a:rPr lang="en-GB" sz="1200" kern="1200" dirty="0">
                <a:solidFill>
                  <a:schemeClr val="tx1"/>
                </a:solidFill>
                <a:effectLst/>
                <a:latin typeface="+mn-lt"/>
                <a:ea typeface="+mn-ea"/>
                <a:cs typeface="+mn-cs"/>
              </a:rPr>
              <a:t>RQ2b: What are the demographic characteristics of older adults that engage with different modes of digital technology? </a:t>
            </a:r>
          </a:p>
          <a:p>
            <a:pPr lvl="0"/>
            <a:r>
              <a:rPr lang="en-GB" sz="1200" kern="1200" dirty="0">
                <a:solidFill>
                  <a:schemeClr val="tx1"/>
                </a:solidFill>
                <a:effectLst/>
                <a:latin typeface="+mn-lt"/>
                <a:ea typeface="+mn-ea"/>
                <a:cs typeface="+mn-cs"/>
              </a:rPr>
              <a:t>RQ2c: What are the associations between the frequency of internet use in older adults with their perceived social isolation and loneliness?</a:t>
            </a:r>
          </a:p>
          <a:p>
            <a:r>
              <a:rPr lang="en-GB" sz="1200" b="1" kern="1200" dirty="0">
                <a:solidFill>
                  <a:schemeClr val="tx1"/>
                </a:solidFill>
                <a:effectLst/>
                <a:latin typeface="+mn-lt"/>
                <a:ea typeface="+mn-ea"/>
                <a:cs typeface="+mn-cs"/>
              </a:rPr>
              <a:t> </a:t>
            </a:r>
          </a:p>
          <a:p>
            <a:pPr lvl="0"/>
            <a:r>
              <a:rPr lang="en-GB" sz="1200" b="1" kern="1200" dirty="0">
                <a:solidFill>
                  <a:schemeClr val="tx1"/>
                </a:solidFill>
                <a:effectLst/>
                <a:latin typeface="+mn-lt"/>
                <a:ea typeface="+mn-ea"/>
                <a:cs typeface="+mn-cs"/>
              </a:rPr>
              <a:t>Hypothesis: older adults who more frequently engage with the internet/email would be less likely to be socially isolated or to report feeling lonely, and that associations would be stronger for those who used technology most frequently.</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ELSA 7133 participants. Longitudinal survey of a representative cohort of adults 50+ in England and began in 2002.</a:t>
            </a:r>
          </a:p>
          <a:p>
            <a:pPr lvl="0"/>
            <a:endParaRPr lang="en-GB" sz="1200" kern="1200" dirty="0">
              <a:solidFill>
                <a:schemeClr val="tx1"/>
              </a:solidFill>
              <a:effectLst/>
              <a:latin typeface="+mn-lt"/>
              <a:ea typeface="+mn-ea"/>
              <a:cs typeface="+mn-cs"/>
            </a:endParaRPr>
          </a:p>
          <a:p>
            <a:pPr lvl="0"/>
            <a:r>
              <a:rPr lang="en-GB" sz="1200" u="sng" kern="1200" dirty="0">
                <a:solidFill>
                  <a:schemeClr val="tx1"/>
                </a:solidFill>
                <a:effectLst/>
                <a:latin typeface="+mn-lt"/>
                <a:ea typeface="+mn-ea"/>
                <a:cs typeface="+mn-cs"/>
              </a:rPr>
              <a:t>Stats: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Data were weighted to correct for sampling probabilities and non-response to the self-completion questionnaire.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Differences in covariates according to internet/email use were analysed using Pearson’s chi-square analysis. Results were presented as p values with Cramer’s V effect sizes.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Binomial logistic regressions were used to analyse associations between internet/email use and social isolation and loneliness, and were adjusted for covariates listed above.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Results were reported as odds ratios (OR) with 95% confidence intervals (CI). All data were analysed in IBM SPSS Statistics v24. Statistical significance was accepted at p ≤ 0.05. </a:t>
            </a:r>
          </a:p>
          <a:p>
            <a:pPr lvl="0"/>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Social isolation was computed using a five-item index as used in previous literature . [7, 14, 15, 47]. One point was assigned to each of the following: if they reported having less than monthly contact (including face-to-face contact, telephone, and written/email/text messaging contact) with children, other family members and friends, if they did not belong to a social organisation or club, and if they lived alone. Scores ranged from 0 – 5, with higher scores indicating a greater degree of social isolation. As in previous studies, scores were dichotomised at ≥2 versus &lt;2 points to indicate high vs. low levels of social isolation </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Loneliness was self-reported using a five-item short form of the Revised University of California Los Angeles (UCLA) Loneliness Scale [48]. Questions included: “how often to you feel you lack companionship?”, “how often do you feel left out?”, “how often do you feel isolated from others?”, “how often do you feel in tune with the people around you?” and “how often do you feel lonely?”. Response options were ‘hardly ever or never’ = 1, ‘some of the time’ = 2 or ‘often’ = 3. Positively worded items were reverse scored. Total scores ranged from 3 to 9, with higher scores indicating greater loneliness. As in previous papers, these were dichotomised at ≥6 versus &lt;6 to indicate high vs. low loneliness [14, 47]. </a:t>
            </a:r>
          </a:p>
          <a:p>
            <a:pPr lvl="0"/>
            <a:endParaRPr lang="en-GB" sz="1200" kern="1200" dirty="0">
              <a:solidFill>
                <a:schemeClr val="tx1"/>
              </a:solidFill>
              <a:effectLst/>
              <a:latin typeface="+mn-lt"/>
              <a:ea typeface="+mn-ea"/>
              <a:cs typeface="+mn-cs"/>
            </a:endParaRPr>
          </a:p>
          <a:p>
            <a:endParaRPr lang="en-GB" dirty="0"/>
          </a:p>
          <a:p>
            <a:pPr marL="0" indent="0" defTabSz="931774">
              <a:buFont typeface="Arial" panose="020B0604020202020204" pitchFamily="34" charset="0"/>
              <a:buNone/>
              <a:defRPr/>
            </a:pPr>
            <a:endParaRPr lang="en-GB" dirty="0"/>
          </a:p>
          <a:p>
            <a:r>
              <a:rPr lang="en-GB" u="sng" dirty="0"/>
              <a:t>Qualitative experiences</a:t>
            </a:r>
          </a:p>
          <a:p>
            <a:r>
              <a:rPr lang="en-GB" sz="1200" dirty="0">
                <a:effectLst>
                  <a:outerShdw blurRad="38100" dist="38100" dir="2700000" algn="tl">
                    <a:srgbClr val="000000">
                      <a:alpha val="43137"/>
                    </a:srgbClr>
                  </a:outerShdw>
                </a:effectLst>
              </a:rPr>
              <a:t>Aim: To gather older adults’ views on using DBCI for PA/SB and explore their experiences of using two (randomly allocated out of four) publicly available DBCI for PA/SB for one week each. </a:t>
            </a:r>
          </a:p>
          <a:p>
            <a:endParaRPr lang="en-GB" sz="1200" dirty="0">
              <a:effectLst>
                <a:outerShdw blurRad="38100" dist="38100" dir="2700000" algn="tl">
                  <a:srgbClr val="000000">
                    <a:alpha val="43137"/>
                  </a:srgbClr>
                </a:outerShdw>
              </a:effectLst>
            </a:endParaRPr>
          </a:p>
          <a:p>
            <a:pPr lvl="0"/>
            <a:r>
              <a:rPr lang="en-GB" sz="1200" dirty="0"/>
              <a:t>RQ3a: What are older adults’ opinions of using DBCI for PA/SB?</a:t>
            </a:r>
          </a:p>
          <a:p>
            <a:pPr lvl="0"/>
            <a:r>
              <a:rPr lang="en-GB" sz="1200" dirty="0"/>
              <a:t>RQ3b: What are older adults’ experiences of using publicly available DBCI for PA/SB?</a:t>
            </a:r>
          </a:p>
          <a:p>
            <a:pPr lvl="0"/>
            <a:r>
              <a:rPr lang="en-GB" sz="1200" dirty="0"/>
              <a:t>RQ3c: How does prior experience of technology use effect these experiences?</a:t>
            </a:r>
          </a:p>
          <a:p>
            <a:pPr lvl="0"/>
            <a:r>
              <a:rPr lang="en-GB" sz="1200" dirty="0"/>
              <a:t>RQ3d: How do experiences differ among socially isolated and non-socially isolated older adults?</a:t>
            </a:r>
          </a:p>
          <a:p>
            <a:endParaRPr lang="en-GB" u="none" dirty="0"/>
          </a:p>
          <a:p>
            <a:r>
              <a:rPr lang="en-GB" u="none" dirty="0"/>
              <a:t>Which DBCI? </a:t>
            </a:r>
            <a:endParaRPr lang="en-GB" u="none" dirty="0">
              <a:sym typeface="Wingdings" panose="05000000000000000000" pitchFamily="2" charset="2"/>
            </a:endParaRPr>
          </a:p>
          <a:p>
            <a:pPr marL="171450" indent="-171450">
              <a:buFont typeface="Arial" panose="020B0604020202020204" pitchFamily="34" charset="0"/>
              <a:buChar char="•"/>
            </a:pPr>
            <a:r>
              <a:rPr lang="en-GB" u="none" dirty="0">
                <a:sym typeface="Wingdings" panose="05000000000000000000" pitchFamily="2" charset="2"/>
              </a:rPr>
              <a:t>affordable, laptop and other devices, BCT content, differentiation of PA levels, differ PA type</a:t>
            </a:r>
          </a:p>
          <a:p>
            <a:pPr marL="171450" indent="-171450">
              <a:buFont typeface="Arial" panose="020B0604020202020204" pitchFamily="34" charset="0"/>
              <a:buChar char="•"/>
            </a:pPr>
            <a:r>
              <a:rPr lang="en-GB" u="none" dirty="0">
                <a:sym typeface="Wingdings" panose="05000000000000000000" pitchFamily="2" charset="2"/>
              </a:rPr>
              <a:t>62 4</a:t>
            </a:r>
          </a:p>
          <a:p>
            <a:pPr marL="171450" indent="-171450">
              <a:buFont typeface="Arial" panose="020B0604020202020204" pitchFamily="34" charset="0"/>
              <a:buChar char="•"/>
            </a:pPr>
            <a:r>
              <a:rPr lang="en-GB" u="none" dirty="0">
                <a:sym typeface="Wingdings" panose="05000000000000000000" pitchFamily="2" charset="2"/>
              </a:rPr>
              <a:t>Activity monitor, apps, </a:t>
            </a:r>
            <a:r>
              <a:rPr lang="en-GB" u="none" dirty="0" err="1">
                <a:sym typeface="Wingdings" panose="05000000000000000000" pitchFamily="2" charset="2"/>
              </a:rPr>
              <a:t>youtube</a:t>
            </a:r>
            <a:r>
              <a:rPr lang="en-GB" u="none" dirty="0">
                <a:sym typeface="Wingdings" panose="05000000000000000000" pitchFamily="2" charset="2"/>
              </a:rPr>
              <a:t>/podcasts </a:t>
            </a:r>
          </a:p>
          <a:p>
            <a:pPr marL="171450" indent="-171450">
              <a:buFont typeface="Arial" panose="020B0604020202020204" pitchFamily="34" charset="0"/>
              <a:buChar char="•"/>
            </a:pPr>
            <a:r>
              <a:rPr lang="en-GB" u="none" dirty="0">
                <a:sym typeface="Wingdings" panose="05000000000000000000" pitchFamily="2" charset="2"/>
              </a:rPr>
              <a:t>PA monitoring, Exercise programmes/demonstrations, gamified</a:t>
            </a:r>
          </a:p>
          <a:p>
            <a:endParaRPr lang="en-GB" u="none" dirty="0"/>
          </a:p>
          <a:p>
            <a:r>
              <a:rPr lang="en-GB" u="sng" dirty="0"/>
              <a:t>Baseline measures</a:t>
            </a:r>
          </a:p>
          <a:p>
            <a:r>
              <a:rPr lang="en-GB" dirty="0"/>
              <a:t>Demographics – age, sex, ethnicity, employment status, marital status, education level, self-rated health.</a:t>
            </a:r>
          </a:p>
          <a:p>
            <a:endParaRPr lang="en-GB" dirty="0"/>
          </a:p>
          <a:p>
            <a:r>
              <a:rPr lang="en-GB" dirty="0"/>
              <a:t>RAPA – designed specifically for 50+. Quick and easy. Gives a score which could be dichotomised into active/inactive for secondary analysis.</a:t>
            </a:r>
          </a:p>
          <a:p>
            <a:endParaRPr lang="en-GB" dirty="0"/>
          </a:p>
          <a:p>
            <a:r>
              <a:rPr lang="en-GB" dirty="0"/>
              <a:t>Social isolation – </a:t>
            </a:r>
            <a:r>
              <a:rPr lang="en-GB" dirty="0" err="1"/>
              <a:t>Lubben</a:t>
            </a:r>
            <a:r>
              <a:rPr lang="en-GB" dirty="0"/>
              <a:t> Social Network Scale (6 item) developed for use in older adults. Based on Social Network Index. Quick and easy to administer. Could be scored and dichotomised into isolated/not isolated for secondary analysis. </a:t>
            </a:r>
          </a:p>
          <a:p>
            <a:endParaRPr lang="en-GB" dirty="0"/>
          </a:p>
          <a:p>
            <a:r>
              <a:rPr lang="en-GB" dirty="0"/>
              <a:t>Loneliness – Designed for use in older adults. Simple, quick and easy. Gives a score which could be dichotomised into lonely/not lonely for secondary analysis.</a:t>
            </a:r>
          </a:p>
          <a:p>
            <a:endParaRPr lang="en-GB" dirty="0"/>
          </a:p>
          <a:p>
            <a:r>
              <a:rPr lang="en-GB" dirty="0"/>
              <a:t>Previous tech experience – a few blank lines for participants to fill in. General tech use and tech use specifically related to physical activity/sedentary behaviour.</a:t>
            </a:r>
          </a:p>
          <a:p>
            <a:endParaRPr lang="en-GB" u="sng" dirty="0"/>
          </a:p>
          <a:p>
            <a:r>
              <a:rPr lang="en-GB" u="sng" dirty="0"/>
              <a:t>Using DBCI &amp; Capturing experiences</a:t>
            </a:r>
          </a:p>
          <a:p>
            <a:r>
              <a:rPr lang="en-GB" u="none" dirty="0"/>
              <a:t>Stratified by social isolation status, then randomly allocated to each DBCI.</a:t>
            </a:r>
          </a:p>
          <a:p>
            <a:endParaRPr lang="en-GB" u="none" dirty="0"/>
          </a:p>
          <a:p>
            <a:r>
              <a:rPr lang="en-GB" u="sng" dirty="0">
                <a:solidFill>
                  <a:srgbClr val="FF0000"/>
                </a:solidFill>
              </a:rPr>
              <a:t>User diaries</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Hand written or typed (personal preference to maximise compliance). </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Blank sheet for participants to express themselves how they would like to. </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Prompts on a separate sheet  how have you found using XXX today?, how do you think using XXX has affect the amount of physical activity you have done today?, What features do you like/dislike?</a:t>
            </a:r>
          </a:p>
          <a:p>
            <a:pPr marL="171450" indent="-171450">
              <a:buFont typeface="Arial" panose="020B0604020202020204" pitchFamily="34" charset="0"/>
              <a:buChar char="•"/>
            </a:pPr>
            <a:endParaRPr lang="en-GB" u="none" dirty="0">
              <a:solidFill>
                <a:srgbClr val="FF0000"/>
              </a:solidFill>
              <a:sym typeface="Wingdings" panose="05000000000000000000" pitchFamily="2" charset="2"/>
            </a:endParaRPr>
          </a:p>
          <a:p>
            <a:pPr marL="171450" indent="-171450">
              <a:buFont typeface="Arial" panose="020B0604020202020204" pitchFamily="34" charset="0"/>
              <a:buChar char="•"/>
            </a:pPr>
            <a:endParaRPr lang="en-GB" u="none" dirty="0">
              <a:solidFill>
                <a:srgbClr val="FF0000"/>
              </a:solidFill>
              <a:sym typeface="Wingdings" panose="05000000000000000000" pitchFamily="2" charset="2"/>
            </a:endParaRPr>
          </a:p>
          <a:p>
            <a:pPr marL="0" indent="0">
              <a:buFont typeface="Arial" panose="020B0604020202020204" pitchFamily="34" charset="0"/>
              <a:buNone/>
            </a:pPr>
            <a:r>
              <a:rPr lang="en-GB" u="sng" dirty="0">
                <a:solidFill>
                  <a:srgbClr val="FF0000"/>
                </a:solidFill>
                <a:sym typeface="Wingdings" panose="05000000000000000000" pitchFamily="2" charset="2"/>
              </a:rPr>
              <a:t>Semi-structured interviews</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Post use of both DBCI</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By telephone or in person (participant preference)</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Download/Install process</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Whether the DBCI is appropriate for older adults</a:t>
            </a:r>
          </a:p>
          <a:p>
            <a:pPr marL="171450" indent="-171450">
              <a:buFont typeface="Arial" panose="020B0604020202020204" pitchFamily="34" charset="0"/>
              <a:buChar char="•"/>
            </a:pPr>
            <a:r>
              <a:rPr lang="en-GB" u="none" dirty="0">
                <a:solidFill>
                  <a:srgbClr val="FF0000"/>
                </a:solidFill>
                <a:sym typeface="Wingdings" panose="05000000000000000000" pitchFamily="2" charset="2"/>
              </a:rPr>
              <a:t>Specific features they liked/disliked</a:t>
            </a:r>
          </a:p>
          <a:p>
            <a:pPr marL="171450" indent="-171450">
              <a:buFont typeface="Arial" panose="020B0604020202020204" pitchFamily="34" charset="0"/>
              <a:buChar char="•"/>
            </a:pPr>
            <a:endParaRPr lang="en-GB" u="none" dirty="0">
              <a:solidFill>
                <a:srgbClr val="FF0000"/>
              </a:solidFill>
              <a:sym typeface="Wingdings" panose="05000000000000000000" pitchFamily="2" charset="2"/>
            </a:endParaRPr>
          </a:p>
          <a:p>
            <a:endParaRPr lang="en-GB" u="none" dirty="0">
              <a:solidFill>
                <a:srgbClr val="FF0000"/>
              </a:solidFill>
              <a:sym typeface="Wingdings" panose="05000000000000000000" pitchFamily="2" charset="2"/>
            </a:endParaRPr>
          </a:p>
          <a:p>
            <a:endParaRPr lang="en-GB" u="none" dirty="0"/>
          </a:p>
          <a:p>
            <a:endParaRPr lang="en-GB" dirty="0"/>
          </a:p>
        </p:txBody>
      </p:sp>
      <p:sp>
        <p:nvSpPr>
          <p:cNvPr id="4" name="Slide Number Placeholder 3"/>
          <p:cNvSpPr>
            <a:spLocks noGrp="1"/>
          </p:cNvSpPr>
          <p:nvPr>
            <p:ph type="sldNum" sz="quarter" idx="10"/>
          </p:nvPr>
        </p:nvSpPr>
        <p:spPr/>
        <p:txBody>
          <a:bodyPr/>
          <a:lstStyle/>
          <a:p>
            <a:fld id="{892F2F88-FCCC-4C7A-8D0C-67724AB9DEA5}" type="slidenum">
              <a:rPr lang="en-GB" smtClean="0"/>
              <a:t>10</a:t>
            </a:fld>
            <a:endParaRPr lang="en-GB"/>
          </a:p>
        </p:txBody>
      </p:sp>
    </p:spTree>
    <p:extLst>
      <p:ext uri="{BB962C8B-B14F-4D97-AF65-F5344CB8AC3E}">
        <p14:creationId xmlns:p14="http://schemas.microsoft.com/office/powerpoint/2010/main" val="2829376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92F2F88-FCCC-4C7A-8D0C-67724AB9DEA5}" type="slidenum">
              <a:rPr lang="en-GB" smtClean="0"/>
              <a:t>11</a:t>
            </a:fld>
            <a:endParaRPr lang="en-GB"/>
          </a:p>
        </p:txBody>
      </p:sp>
    </p:spTree>
    <p:extLst>
      <p:ext uri="{BB962C8B-B14F-4D97-AF65-F5344CB8AC3E}">
        <p14:creationId xmlns:p14="http://schemas.microsoft.com/office/powerpoint/2010/main" val="268311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 Miles Witham… NIHR lead for ageing, </a:t>
            </a:r>
          </a:p>
          <a:p>
            <a:r>
              <a:rPr lang="en-US" dirty="0"/>
              <a:t>enable a research environment where more collaborators are trained and equipped to deliver more studies for more older people, using the best that big data and methodological innovation can provide to facilitate participation by as wide a range of older people as possible, in a range of settings that reflect health need and clinical activity.</a:t>
            </a:r>
          </a:p>
          <a:p>
            <a:r>
              <a:rPr lang="en-US" dirty="0"/>
              <a:t>Focus on clinical ageing research</a:t>
            </a:r>
          </a:p>
          <a:p>
            <a:r>
              <a:rPr lang="en-US" dirty="0"/>
              <a:t>Social research to promote health and well-being in the areas of: </a:t>
            </a:r>
          </a:p>
          <a:p>
            <a:endParaRPr lang="en-US" dirty="0"/>
          </a:p>
          <a:p>
            <a:r>
              <a:rPr lang="en-US" dirty="0"/>
              <a:t>“Given the increasing number of older people that our NHS and social care services provide for, getting high-quality research evidence to underpin clinical care for older people has never been more important”</a:t>
            </a:r>
          </a:p>
          <a:p>
            <a:r>
              <a:rPr lang="en-US" dirty="0"/>
              <a:t>Aim to partner with stakeholders to conduct high quality research for and with older adults in the area of technology and innovation.  </a:t>
            </a:r>
          </a:p>
        </p:txBody>
      </p:sp>
      <p:sp>
        <p:nvSpPr>
          <p:cNvPr id="4" name="Slide Number Placeholder 3"/>
          <p:cNvSpPr>
            <a:spLocks noGrp="1"/>
          </p:cNvSpPr>
          <p:nvPr>
            <p:ph type="sldNum" sz="quarter" idx="10"/>
          </p:nvPr>
        </p:nvSpPr>
        <p:spPr/>
        <p:txBody>
          <a:bodyPr/>
          <a:lstStyle/>
          <a:p>
            <a:fld id="{892F2F88-FCCC-4C7A-8D0C-67724AB9DEA5}" type="slidenum">
              <a:rPr lang="en-GB" smtClean="0"/>
              <a:t>2</a:t>
            </a:fld>
            <a:endParaRPr lang="en-GB"/>
          </a:p>
        </p:txBody>
      </p:sp>
    </p:spTree>
    <p:extLst>
      <p:ext uri="{BB962C8B-B14F-4D97-AF65-F5344CB8AC3E}">
        <p14:creationId xmlns:p14="http://schemas.microsoft.com/office/powerpoint/2010/main" val="932282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Suffolk like most LA have an ageing population… with the age dependency ration set to rise – more older people than those who are economically active. </a:t>
            </a:r>
          </a:p>
          <a:p>
            <a:endParaRPr lang="en-GB" dirty="0"/>
          </a:p>
          <a:p>
            <a:r>
              <a:rPr lang="en-GB" dirty="0"/>
              <a:t>Consequences; Social Burden and healthcare burden, economic burden.</a:t>
            </a:r>
          </a:p>
          <a:p>
            <a:endParaRPr lang="en-GB" dirty="0"/>
          </a:p>
          <a:p>
            <a:r>
              <a:rPr lang="en-GB" dirty="0"/>
              <a:t>Regional national and international initiatives to address these issues- focus on keeping people independent for longer( including more economically active) workforce</a:t>
            </a:r>
          </a:p>
          <a:p>
            <a:endParaRPr lang="en-GB" dirty="0"/>
          </a:p>
          <a:p>
            <a:r>
              <a:rPr lang="en-GB" dirty="0"/>
              <a:t>SCC Joint Health and Well-being strategy  target outcome 3- For older people in Suffolk to have a good quality of life.</a:t>
            </a:r>
          </a:p>
        </p:txBody>
      </p:sp>
      <p:sp>
        <p:nvSpPr>
          <p:cNvPr id="4" name="Slide Number Placeholder 3"/>
          <p:cNvSpPr>
            <a:spLocks noGrp="1"/>
          </p:cNvSpPr>
          <p:nvPr>
            <p:ph type="sldNum" sz="quarter" idx="10"/>
          </p:nvPr>
        </p:nvSpPr>
        <p:spPr/>
        <p:txBody>
          <a:bodyPr/>
          <a:lstStyle/>
          <a:p>
            <a:fld id="{892F2F88-FCCC-4C7A-8D0C-67724AB9DEA5}" type="slidenum">
              <a:rPr lang="en-GB" smtClean="0"/>
              <a:t>3</a:t>
            </a:fld>
            <a:endParaRPr lang="en-GB"/>
          </a:p>
        </p:txBody>
      </p:sp>
    </p:spTree>
    <p:extLst>
      <p:ext uri="{BB962C8B-B14F-4D97-AF65-F5344CB8AC3E}">
        <p14:creationId xmlns:p14="http://schemas.microsoft.com/office/powerpoint/2010/main" val="2887589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Ageing in Place: Keeping people in their own homes, retro fitting homes, new builds, new model of living. </a:t>
            </a:r>
          </a:p>
          <a:p>
            <a:endParaRPr lang="en-GB" dirty="0"/>
          </a:p>
          <a:p>
            <a:r>
              <a:rPr lang="en-GB" dirty="0"/>
              <a:t>The social and built environment: smart homes, town planning, intergenerational sharing.</a:t>
            </a:r>
          </a:p>
          <a:p>
            <a:endParaRPr lang="en-GB" dirty="0"/>
          </a:p>
          <a:p>
            <a:r>
              <a:rPr lang="en-GB" dirty="0"/>
              <a:t>Innovation and technology: Greg Clark- the industrial Challenge- Ageing society one of five grand challenges.</a:t>
            </a:r>
          </a:p>
          <a:p>
            <a:endParaRPr lang="en-GB" dirty="0"/>
          </a:p>
          <a:p>
            <a:r>
              <a:rPr lang="en-US" dirty="0">
                <a:solidFill>
                  <a:srgbClr val="FF0000"/>
                </a:solidFill>
              </a:rPr>
              <a:t>“We will harness the power of innovation to help meet the needs of an ageing society”</a:t>
            </a:r>
          </a:p>
        </p:txBody>
      </p:sp>
      <p:sp>
        <p:nvSpPr>
          <p:cNvPr id="4" name="Slide Number Placeholder 3"/>
          <p:cNvSpPr>
            <a:spLocks noGrp="1"/>
          </p:cNvSpPr>
          <p:nvPr>
            <p:ph type="sldNum" sz="quarter" idx="10"/>
          </p:nvPr>
        </p:nvSpPr>
        <p:spPr/>
        <p:txBody>
          <a:bodyPr/>
          <a:lstStyle/>
          <a:p>
            <a:fld id="{892F2F88-FCCC-4C7A-8D0C-67724AB9DEA5}" type="slidenum">
              <a:rPr lang="en-GB" smtClean="0"/>
              <a:t>4</a:t>
            </a:fld>
            <a:endParaRPr lang="en-GB"/>
          </a:p>
        </p:txBody>
      </p:sp>
    </p:spTree>
    <p:extLst>
      <p:ext uri="{BB962C8B-B14F-4D97-AF65-F5344CB8AC3E}">
        <p14:creationId xmlns:p14="http://schemas.microsoft.com/office/powerpoint/2010/main" val="343812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60851" y="4434627"/>
            <a:ext cx="5538936" cy="4192538"/>
          </a:xfrm>
        </p:spPr>
        <p:txBody>
          <a:bodyPr/>
          <a:lstStyle/>
          <a:p>
            <a:r>
              <a:rPr lang="en-GB" dirty="0"/>
              <a:t>PARI priorities: </a:t>
            </a:r>
          </a:p>
          <a:p>
            <a:r>
              <a:rPr lang="en-GB" dirty="0"/>
              <a:t>Ageing in Place: Keeping people in their own homes, retro fitting homes, new builds, new model of living. </a:t>
            </a:r>
          </a:p>
          <a:p>
            <a:endParaRPr lang="en-GB" dirty="0"/>
          </a:p>
          <a:p>
            <a:r>
              <a:rPr lang="en-GB" dirty="0"/>
              <a:t>The social and built environment: smart homes, town planning, intergenerational sharing.</a:t>
            </a:r>
          </a:p>
          <a:p>
            <a:endParaRPr lang="en-GB" dirty="0"/>
          </a:p>
          <a:p>
            <a:r>
              <a:rPr lang="en-GB" dirty="0"/>
              <a:t>The focus is shared by the government-Innovation and technology: Greg Clark- the industrial Challenge- </a:t>
            </a:r>
            <a:r>
              <a:rPr lang="en-GB" dirty="0">
                <a:solidFill>
                  <a:srgbClr val="FF0000"/>
                </a:solidFill>
              </a:rPr>
              <a:t>Ageing society one of five grand challenges.</a:t>
            </a:r>
          </a:p>
          <a:p>
            <a:endParaRPr lang="en-US" dirty="0">
              <a:solidFill>
                <a:srgbClr val="FF0000"/>
              </a:solidFill>
            </a:endParaRPr>
          </a:p>
          <a:p>
            <a:r>
              <a:rPr lang="en-US" dirty="0">
                <a:solidFill>
                  <a:srgbClr val="FF0000"/>
                </a:solidFill>
              </a:rPr>
              <a:t>(to meet the challenges and to create opportunities for economic growth-)</a:t>
            </a:r>
          </a:p>
          <a:p>
            <a:endParaRPr lang="en-GB" dirty="0">
              <a:solidFill>
                <a:srgbClr val="FF0000"/>
              </a:solidFill>
            </a:endParaRPr>
          </a:p>
          <a:p>
            <a:endParaRPr lang="en-GB" dirty="0"/>
          </a:p>
          <a:p>
            <a:r>
              <a:rPr lang="en-US" dirty="0">
                <a:solidFill>
                  <a:srgbClr val="FF0000"/>
                </a:solidFill>
              </a:rPr>
              <a:t>“We will harness the power of innovation  to help meet the needs of an ageing society”</a:t>
            </a:r>
          </a:p>
          <a:p>
            <a:endParaRPr lang="en-US" dirty="0">
              <a:solidFill>
                <a:srgbClr val="FF0000"/>
              </a:solidFill>
            </a:endParaRPr>
          </a:p>
          <a:p>
            <a:r>
              <a:rPr lang="en-US" dirty="0" err="1">
                <a:solidFill>
                  <a:srgbClr val="FF0000"/>
                </a:solidFill>
              </a:rPr>
              <a:t>Harnes</a:t>
            </a:r>
            <a:r>
              <a:rPr lang="en-US" dirty="0">
                <a:solidFill>
                  <a:srgbClr val="FF0000"/>
                </a:solidFill>
              </a:rPr>
              <a:t> the power of the technological revolution</a:t>
            </a:r>
          </a:p>
          <a:p>
            <a:endParaRPr lang="en-US" dirty="0">
              <a:solidFill>
                <a:srgbClr val="FF0000"/>
              </a:solidFill>
            </a:endParaRPr>
          </a:p>
          <a:p>
            <a:endParaRPr lang="en-US" dirty="0">
              <a:solidFill>
                <a:srgbClr val="FF0000"/>
              </a:solidFill>
            </a:endParaRPr>
          </a:p>
          <a:p>
            <a:r>
              <a:rPr lang="en-US" dirty="0">
                <a:solidFill>
                  <a:srgbClr val="FF0000"/>
                </a:solidFill>
              </a:rPr>
              <a:t>(grand challenges are an invitation to business, academia and civil society to work together)</a:t>
            </a:r>
          </a:p>
          <a:p>
            <a:endParaRPr lang="en-US" dirty="0">
              <a:solidFill>
                <a:srgbClr val="FF0000"/>
              </a:solidFill>
            </a:endParaRPr>
          </a:p>
          <a:p>
            <a:endParaRPr lang="en-GB"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892F2F88-FCCC-4C7A-8D0C-67724AB9DEA5}" type="slidenum">
              <a:rPr lang="en-GB" smtClean="0"/>
              <a:t>5</a:t>
            </a:fld>
            <a:endParaRPr lang="en-GB"/>
          </a:p>
        </p:txBody>
      </p:sp>
    </p:spTree>
    <p:extLst>
      <p:ext uri="{BB962C8B-B14F-4D97-AF65-F5344CB8AC3E}">
        <p14:creationId xmlns:p14="http://schemas.microsoft.com/office/powerpoint/2010/main" val="3983108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Even before the launch of the grand challenges and the industrial strategy- EU was thinking about the challenges of the ageing population. The birth of the SE</a:t>
            </a:r>
          </a:p>
          <a:p>
            <a:endParaRPr lang="en-GB" dirty="0"/>
          </a:p>
          <a:p>
            <a:r>
              <a:rPr lang="en-GB" dirty="0"/>
              <a:t>At ARU we participated in Seas2grow….. 2016- to coincide with the SE </a:t>
            </a:r>
            <a:r>
              <a:rPr lang="en-GB" dirty="0" err="1"/>
              <a:t>initatives</a:t>
            </a:r>
            <a:endParaRPr lang="en-GB" dirty="0"/>
          </a:p>
          <a:p>
            <a:r>
              <a:rPr lang="en-GB" dirty="0" err="1"/>
              <a:t>Opportunites</a:t>
            </a:r>
            <a:r>
              <a:rPr lang="en-GB" dirty="0"/>
              <a:t> created for economic growth  by increased demand for technological innovation)</a:t>
            </a:r>
          </a:p>
          <a:p>
            <a:endParaRPr lang="en-GB" dirty="0"/>
          </a:p>
          <a:p>
            <a:r>
              <a:rPr lang="en-GB" dirty="0"/>
              <a:t> From this we established the Age-tech living lab research unit in 2017</a:t>
            </a:r>
          </a:p>
          <a:p>
            <a:endParaRPr lang="en-GB" dirty="0">
              <a:solidFill>
                <a:srgbClr val="FF0000"/>
              </a:solidFill>
            </a:endParaRPr>
          </a:p>
          <a:p>
            <a:r>
              <a:rPr lang="en-GB" dirty="0">
                <a:solidFill>
                  <a:srgbClr val="FF0000"/>
                </a:solidFill>
              </a:rPr>
              <a:t>Quadruple helix of partnership- </a:t>
            </a:r>
            <a:r>
              <a:rPr lang="en-GB" dirty="0"/>
              <a:t>goes beyond civil society, business and academia to include people to co-create…</a:t>
            </a:r>
          </a:p>
          <a:p>
            <a:endParaRPr lang="en-GB" dirty="0"/>
          </a:p>
        </p:txBody>
      </p:sp>
      <p:sp>
        <p:nvSpPr>
          <p:cNvPr id="4" name="Slide Number Placeholder 3"/>
          <p:cNvSpPr>
            <a:spLocks noGrp="1"/>
          </p:cNvSpPr>
          <p:nvPr>
            <p:ph type="sldNum" sz="quarter" idx="10"/>
          </p:nvPr>
        </p:nvSpPr>
        <p:spPr/>
        <p:txBody>
          <a:bodyPr/>
          <a:lstStyle/>
          <a:p>
            <a:fld id="{892F2F88-FCCC-4C7A-8D0C-67724AB9DEA5}" type="slidenum">
              <a:rPr lang="en-GB" smtClean="0"/>
              <a:t>6</a:t>
            </a:fld>
            <a:endParaRPr lang="en-GB"/>
          </a:p>
        </p:txBody>
      </p:sp>
    </p:spTree>
    <p:extLst>
      <p:ext uri="{BB962C8B-B14F-4D97-AF65-F5344CB8AC3E}">
        <p14:creationId xmlns:p14="http://schemas.microsoft.com/office/powerpoint/2010/main" val="2816812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92F2F88-FCCC-4C7A-8D0C-67724AB9DEA5}" type="slidenum">
              <a:rPr lang="en-GB" smtClean="0"/>
              <a:t>7</a:t>
            </a:fld>
            <a:endParaRPr lang="en-GB"/>
          </a:p>
        </p:txBody>
      </p:sp>
    </p:spTree>
    <p:extLst>
      <p:ext uri="{BB962C8B-B14F-4D97-AF65-F5344CB8AC3E}">
        <p14:creationId xmlns:p14="http://schemas.microsoft.com/office/powerpoint/2010/main" val="2721854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92F2F88-FCCC-4C7A-8D0C-67724AB9DEA5}" type="slidenum">
              <a:rPr lang="en-GB" smtClean="0"/>
              <a:t>8</a:t>
            </a:fld>
            <a:endParaRPr lang="en-GB"/>
          </a:p>
        </p:txBody>
      </p:sp>
    </p:spTree>
    <p:extLst>
      <p:ext uri="{BB962C8B-B14F-4D97-AF65-F5344CB8AC3E}">
        <p14:creationId xmlns:p14="http://schemas.microsoft.com/office/powerpoint/2010/main" val="3922596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Ageing population &amp; life expectancies expected to increase</a:t>
            </a:r>
          </a:p>
          <a:p>
            <a:pPr marL="171450" indent="-171450">
              <a:buFont typeface="Arial" panose="020B0604020202020204" pitchFamily="34" charset="0"/>
              <a:buChar char="•"/>
            </a:pPr>
            <a:r>
              <a:rPr lang="en-GB" dirty="0"/>
              <a:t>Living longer doesn’t guarantee quality of life or good health</a:t>
            </a:r>
          </a:p>
          <a:p>
            <a:pPr marL="171450" indent="-171450">
              <a:buFont typeface="Arial" panose="020B0604020202020204" pitchFamily="34" charset="0"/>
              <a:buChar char="•"/>
            </a:pPr>
            <a:r>
              <a:rPr lang="en-GB" dirty="0"/>
              <a:t>Older adults at greater risk of non-communicable diseases (e.g. cardiovascular disease, diabetes) </a:t>
            </a:r>
            <a:r>
              <a:rPr lang="en-GB" dirty="0">
                <a:sym typeface="Wingdings" panose="05000000000000000000" pitchFamily="2" charset="2"/>
              </a:rPr>
              <a:t> leading cause of death globally &amp; effects ability to live independently</a:t>
            </a:r>
          </a:p>
          <a:p>
            <a:pPr marL="171450" indent="-171450">
              <a:buFont typeface="Arial" panose="020B0604020202020204" pitchFamily="34" charset="0"/>
              <a:buChar char="•"/>
            </a:pPr>
            <a:r>
              <a:rPr lang="en-GB" dirty="0">
                <a:sym typeface="Wingdings" panose="05000000000000000000" pitchFamily="2" charset="2"/>
              </a:rPr>
              <a:t>Older adults also great risk of social isolation &amp; socially isolated at even greater risk of NCD.</a:t>
            </a:r>
          </a:p>
          <a:p>
            <a:pPr marL="171450" indent="-171450">
              <a:buFont typeface="Arial" panose="020B0604020202020204" pitchFamily="34" charset="0"/>
              <a:buChar char="•"/>
            </a:pPr>
            <a:endParaRPr lang="en-GB" dirty="0">
              <a:sym typeface="Wingdings" panose="05000000000000000000" pitchFamily="2" charset="2"/>
            </a:endParaRPr>
          </a:p>
          <a:p>
            <a:pPr marL="171450" indent="-171450">
              <a:buFont typeface="Arial" panose="020B0604020202020204" pitchFamily="34" charset="0"/>
              <a:buChar char="•"/>
            </a:pPr>
            <a:r>
              <a:rPr lang="en-GB" dirty="0">
                <a:sym typeface="Wingdings" panose="05000000000000000000" pitchFamily="2" charset="2"/>
              </a:rPr>
              <a:t>PA &amp; SB can help reduce this risk, however many older adults are inactive and spend long periods sedentary</a:t>
            </a:r>
          </a:p>
          <a:p>
            <a:pPr marL="171450" indent="-171450">
              <a:buFont typeface="Arial" panose="020B0604020202020204" pitchFamily="34" charset="0"/>
              <a:buChar char="•"/>
            </a:pPr>
            <a:r>
              <a:rPr lang="en-GB" dirty="0">
                <a:sym typeface="Wingdings" panose="05000000000000000000" pitchFamily="2" charset="2"/>
              </a:rPr>
              <a:t>Traditional interventions can be resource intensive and costly.</a:t>
            </a:r>
          </a:p>
          <a:p>
            <a:pPr marL="171450" indent="-171450">
              <a:buFont typeface="Arial" panose="020B0604020202020204" pitchFamily="34" charset="0"/>
              <a:buChar char="•"/>
            </a:pPr>
            <a:endParaRPr lang="en-GB" dirty="0">
              <a:sym typeface="Wingdings" panose="05000000000000000000" pitchFamily="2" charset="2"/>
            </a:endParaRPr>
          </a:p>
          <a:p>
            <a:pPr marL="171450" indent="-171450">
              <a:buFont typeface="Arial" panose="020B0604020202020204" pitchFamily="34" charset="0"/>
              <a:buChar char="•"/>
            </a:pPr>
            <a:r>
              <a:rPr lang="en-GB" dirty="0">
                <a:sym typeface="Wingdings" panose="05000000000000000000" pitchFamily="2" charset="2"/>
              </a:rPr>
              <a:t>DBCI = wide reach (good for socially isolated), easily tailored to individuals, low cost, easy to scale.</a:t>
            </a:r>
          </a:p>
          <a:p>
            <a:pPr marL="171450" indent="-171450">
              <a:buFont typeface="Arial" panose="020B0604020202020204" pitchFamily="34" charset="0"/>
              <a:buChar char="•"/>
            </a:pPr>
            <a:endParaRPr lang="en-GB" dirty="0">
              <a:sym typeface="Wingdings" panose="05000000000000000000" pitchFamily="2" charset="2"/>
            </a:endParaRPr>
          </a:p>
          <a:p>
            <a:pPr lvl="0"/>
            <a:r>
              <a:rPr lang="en-GB" sz="1200" b="1" kern="1200" dirty="0">
                <a:solidFill>
                  <a:schemeClr val="tx1"/>
                </a:solidFill>
                <a:effectLst/>
                <a:latin typeface="+mn-lt"/>
                <a:ea typeface="+mn-ea"/>
                <a:cs typeface="+mn-cs"/>
              </a:rPr>
              <a:t>Older adult = 50+.</a:t>
            </a:r>
            <a:r>
              <a:rPr lang="en-GB" sz="1200" kern="1200" dirty="0">
                <a:solidFill>
                  <a:schemeClr val="tx1"/>
                </a:solidFill>
                <a:effectLst/>
                <a:latin typeface="+mn-lt"/>
                <a:ea typeface="+mn-ea"/>
                <a:cs typeface="+mn-cs"/>
              </a:rPr>
              <a:t> many people experience physical decline in their 50s and many are planning their retirement (Hall</a:t>
            </a:r>
            <a:r>
              <a:rPr lang="en-GB" sz="1200" i="1" kern="1200" dirty="0">
                <a:solidFill>
                  <a:schemeClr val="tx1"/>
                </a:solidFill>
                <a:effectLst/>
                <a:latin typeface="+mn-lt"/>
                <a:ea typeface="+mn-ea"/>
                <a:cs typeface="+mn-cs"/>
              </a:rPr>
              <a:t>, et al.</a:t>
            </a:r>
            <a:r>
              <a:rPr lang="en-GB" sz="1200" kern="1200" dirty="0">
                <a:solidFill>
                  <a:schemeClr val="tx1"/>
                </a:solidFill>
                <a:effectLst/>
                <a:latin typeface="+mn-lt"/>
                <a:ea typeface="+mn-ea"/>
                <a:cs typeface="+mn-cs"/>
              </a:rPr>
              <a:t>, 2016). As such the DBCI in WP4 hopes to foster behaviour change before these physical and social changes occur as a preventative for health decline, and for those much older adults, can still be used to prevent further decline.  </a:t>
            </a:r>
          </a:p>
          <a:p>
            <a:r>
              <a:rPr lang="en-GB" sz="1200" kern="1200" dirty="0">
                <a:solidFill>
                  <a:schemeClr val="tx1"/>
                </a:solidFill>
                <a:effectLst/>
                <a:latin typeface="+mn-lt"/>
                <a:ea typeface="+mn-ea"/>
                <a:cs typeface="+mn-cs"/>
              </a:rPr>
              <a:t> </a:t>
            </a:r>
          </a:p>
          <a:p>
            <a:pPr lvl="0"/>
            <a:r>
              <a:rPr lang="en-GB" sz="1200" b="1" kern="1200" dirty="0">
                <a:solidFill>
                  <a:schemeClr val="tx1"/>
                </a:solidFill>
                <a:effectLst/>
                <a:latin typeface="+mn-lt"/>
                <a:ea typeface="+mn-ea"/>
                <a:cs typeface="+mn-cs"/>
              </a:rPr>
              <a:t>Socially isolated = 2 or more: </a:t>
            </a:r>
            <a:r>
              <a:rPr lang="en-GB" sz="1200" kern="1200" dirty="0">
                <a:solidFill>
                  <a:schemeClr val="tx1"/>
                </a:solidFill>
                <a:effectLst/>
                <a:latin typeface="+mn-lt"/>
                <a:ea typeface="+mn-ea"/>
                <a:cs typeface="+mn-cs"/>
              </a:rPr>
              <a:t>less than monthly contact (including face-to-face contact, telephone, and written/email/text messaging contact) with children, other family members and friends, not belonging to a social organisation or club, or living alone</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Systematic review &amp; meta-analysis</a:t>
            </a:r>
          </a:p>
          <a:p>
            <a:r>
              <a:rPr lang="en-GB" sz="1200" kern="1200" dirty="0">
                <a:solidFill>
                  <a:schemeClr val="tx1"/>
                </a:solidFill>
                <a:effectLst/>
                <a:latin typeface="+mn-lt"/>
                <a:ea typeface="+mn-ea"/>
                <a:cs typeface="+mn-cs"/>
              </a:rPr>
              <a:t>Aim: To gain knowledge and understanding of what DBCI have previously been used in older adults, including psychological underpinnings and behaviour change techniques (BCTs) used, their effects on PA and/or SB, and if there were any secondary effects on physical or mental health, or social outcomes</a:t>
            </a:r>
          </a:p>
          <a:p>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Methods</a:t>
            </a:r>
          </a:p>
          <a:p>
            <a:r>
              <a:rPr lang="en-GB" sz="1200" dirty="0"/>
              <a:t>Electronic databases searched via OVID from inception to 2</a:t>
            </a:r>
            <a:r>
              <a:rPr lang="en-GB" sz="1200" baseline="30000" dirty="0"/>
              <a:t>nd</a:t>
            </a:r>
            <a:r>
              <a:rPr lang="en-GB" sz="1200" dirty="0"/>
              <a:t> March 2018</a:t>
            </a:r>
          </a:p>
          <a:p>
            <a:r>
              <a:rPr lang="en-GB" sz="1200" dirty="0"/>
              <a:t>Search terms: PA, SB, older adults and DBCI</a:t>
            </a:r>
          </a:p>
          <a:p>
            <a:r>
              <a:rPr lang="en-GB" sz="1200" dirty="0"/>
              <a:t>1990 </a:t>
            </a:r>
            <a:r>
              <a:rPr lang="en-GB" sz="1200" dirty="0">
                <a:sym typeface="Wingdings" panose="05000000000000000000" pitchFamily="2" charset="2"/>
              </a:rPr>
              <a:t> 22 articles in review</a:t>
            </a:r>
          </a:p>
          <a:p>
            <a:r>
              <a:rPr lang="en-GB" sz="1200" dirty="0">
                <a:sym typeface="Wingdings" panose="05000000000000000000" pitchFamily="2" charset="2"/>
              </a:rPr>
              <a:t>Inclusion criteria:</a:t>
            </a:r>
          </a:p>
          <a:p>
            <a:r>
              <a:rPr lang="en-GB" sz="1200" dirty="0">
                <a:sym typeface="Wingdings" panose="05000000000000000000" pitchFamily="2" charset="2"/>
              </a:rPr>
              <a:t>Random effects meta-analyses calculating SMD, MD and 95% CI</a:t>
            </a:r>
            <a:endParaRPr lang="en-GB" sz="1200" dirty="0"/>
          </a:p>
          <a:p>
            <a:endParaRPr lang="en-GB" sz="1200" u="sng"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FINDINGS</a:t>
            </a:r>
          </a:p>
          <a:p>
            <a:endParaRPr lang="en-GB" sz="1200" u="sng" kern="1200" dirty="0">
              <a:solidFill>
                <a:schemeClr val="tx1"/>
              </a:solidFill>
              <a:effectLst/>
              <a:latin typeface="+mn-lt"/>
              <a:ea typeface="+mn-ea"/>
              <a:cs typeface="+mn-cs"/>
            </a:endParaRPr>
          </a:p>
          <a:p>
            <a:r>
              <a:rPr lang="en-GB" dirty="0"/>
              <a:t>No paper exploring DBCI for PA/SB specifically in socially isolated older adults, but there was for older adults in general.</a:t>
            </a:r>
          </a:p>
          <a:p>
            <a:endParaRPr lang="en-GB" dirty="0"/>
          </a:p>
          <a:p>
            <a:r>
              <a:rPr lang="en-GB" dirty="0"/>
              <a:t>Lack of UK studies – Europe was 2 from Netherlands and 1 from Belgium. </a:t>
            </a:r>
          </a:p>
          <a:p>
            <a:endParaRPr lang="en-GB" dirty="0"/>
          </a:p>
          <a:p>
            <a:r>
              <a:rPr lang="en-GB" dirty="0"/>
              <a:t>Nike fuel band has been discontinued and </a:t>
            </a:r>
            <a:r>
              <a:rPr lang="en-GB" dirty="0" err="1"/>
              <a:t>JawboneUP</a:t>
            </a:r>
            <a:r>
              <a:rPr lang="en-GB" dirty="0"/>
              <a:t> company went into liquidation </a:t>
            </a:r>
          </a:p>
          <a:p>
            <a:r>
              <a:rPr lang="en-GB" dirty="0"/>
              <a:t>Apps/websites not publicly available</a:t>
            </a:r>
          </a:p>
          <a:p>
            <a:r>
              <a:rPr lang="en-GB" dirty="0"/>
              <a:t>Wii sports, Xbox Kinect </a:t>
            </a:r>
          </a:p>
          <a:p>
            <a:endParaRPr lang="en-GB" u="sng" dirty="0"/>
          </a:p>
          <a:p>
            <a:r>
              <a:rPr lang="en-GB" u="sng" dirty="0"/>
              <a:t>Limitations</a:t>
            </a:r>
          </a:p>
          <a:p>
            <a:pPr marL="171450" indent="-171450">
              <a:buFont typeface="Arial" panose="020B0604020202020204" pitchFamily="34" charset="0"/>
              <a:buChar char="•"/>
            </a:pPr>
            <a:r>
              <a:rPr lang="en-GB" u="none" dirty="0"/>
              <a:t>Relatively small sample sizes in each study, which may effect efficacy estimates</a:t>
            </a:r>
          </a:p>
          <a:p>
            <a:pPr marL="171450" indent="-171450">
              <a:buFont typeface="Arial" panose="020B0604020202020204" pitchFamily="34" charset="0"/>
              <a:buChar char="•"/>
            </a:pPr>
            <a:r>
              <a:rPr lang="en-GB" u="none" dirty="0"/>
              <a:t>Many studies were short term with no follow-up – can’t be sure of longitudinal effects</a:t>
            </a:r>
          </a:p>
          <a:p>
            <a:pPr marL="171450" indent="-171450">
              <a:buFont typeface="Arial" panose="020B0604020202020204" pitchFamily="34" charset="0"/>
              <a:buChar char="•"/>
            </a:pPr>
            <a:r>
              <a:rPr lang="en-GB" u="none" dirty="0"/>
              <a:t>Some meta-analyses reported moderate to high heterogeneity and potential publication bias so should be interpreted with caution</a:t>
            </a:r>
          </a:p>
          <a:p>
            <a:pPr marL="171450" indent="-171450">
              <a:buFont typeface="Arial" panose="020B0604020202020204" pitchFamily="34" charset="0"/>
              <a:buChar char="•"/>
            </a:pPr>
            <a:r>
              <a:rPr lang="en-GB" u="none" dirty="0"/>
              <a:t>Couldn’t compare wait list controls with non-digital interventions – may have statistically impact effect sizes</a:t>
            </a:r>
          </a:p>
          <a:p>
            <a:pPr marL="171450" indent="-171450">
              <a:buFont typeface="Arial" panose="020B0604020202020204" pitchFamily="34" charset="0"/>
              <a:buChar char="•"/>
            </a:pPr>
            <a:r>
              <a:rPr lang="en-GB" u="none" dirty="0"/>
              <a:t>BCT reporting was poor and not done for control conditions so may be some overlap with DBCI which may impact effect sizes.</a:t>
            </a:r>
          </a:p>
          <a:p>
            <a:endParaRPr lang="en-GB" dirty="0"/>
          </a:p>
        </p:txBody>
      </p:sp>
      <p:sp>
        <p:nvSpPr>
          <p:cNvPr id="4" name="Slide Number Placeholder 3"/>
          <p:cNvSpPr>
            <a:spLocks noGrp="1"/>
          </p:cNvSpPr>
          <p:nvPr>
            <p:ph type="sldNum" sz="quarter" idx="10"/>
          </p:nvPr>
        </p:nvSpPr>
        <p:spPr/>
        <p:txBody>
          <a:bodyPr/>
          <a:lstStyle/>
          <a:p>
            <a:fld id="{892F2F88-FCCC-4C7A-8D0C-67724AB9DEA5}" type="slidenum">
              <a:rPr lang="en-GB" smtClean="0"/>
              <a:t>9</a:t>
            </a:fld>
            <a:endParaRPr lang="en-GB"/>
          </a:p>
        </p:txBody>
      </p:sp>
    </p:spTree>
    <p:extLst>
      <p:ext uri="{BB962C8B-B14F-4D97-AF65-F5344CB8AC3E}">
        <p14:creationId xmlns:p14="http://schemas.microsoft.com/office/powerpoint/2010/main" val="141232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415315835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311670909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973589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67335694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1935731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86431228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33071047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196984433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275591585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412866093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91744968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193333640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300042823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185549440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18959B-6E76-410D-8083-E57BA9F9A43E}" type="datetimeFigureOut">
              <a:rPr lang="en-GB" smtClean="0"/>
              <a:t>09/09/2019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1180695-806F-4638-8A99-598998A0D404}" type="slidenum">
              <a:rPr lang="en-GB" smtClean="0"/>
              <a:t>‹#›</a:t>
            </a:fld>
            <a:endParaRPr lang="en-GB" dirty="0"/>
          </a:p>
        </p:txBody>
      </p:sp>
    </p:spTree>
    <p:extLst>
      <p:ext uri="{BB962C8B-B14F-4D97-AF65-F5344CB8AC3E}">
        <p14:creationId xmlns:p14="http://schemas.microsoft.com/office/powerpoint/2010/main" val="199275676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1180695-806F-4638-8A99-598998A0D404}" type="slidenum">
              <a:rPr lang="en-GB" smtClean="0"/>
              <a:t>‹#›</a:t>
            </a:fld>
            <a:endParaRPr lang="en-GB" dirty="0"/>
          </a:p>
        </p:txBody>
      </p:sp>
      <p:sp>
        <p:nvSpPr>
          <p:cNvPr id="5" name="Date Placeholder 4"/>
          <p:cNvSpPr>
            <a:spLocks noGrp="1"/>
          </p:cNvSpPr>
          <p:nvPr>
            <p:ph type="dt" sz="half" idx="10"/>
          </p:nvPr>
        </p:nvSpPr>
        <p:spPr/>
        <p:txBody>
          <a:bodyPr/>
          <a:lstStyle/>
          <a:p>
            <a:fld id="{5718959B-6E76-410D-8083-E57BA9F9A43E}" type="datetimeFigureOut">
              <a:rPr lang="en-GB" smtClean="0"/>
              <a:t>09/09/2019</a:t>
            </a:fld>
            <a:endParaRPr lang="en-GB" dirty="0"/>
          </a:p>
        </p:txBody>
      </p:sp>
    </p:spTree>
    <p:extLst>
      <p:ext uri="{BB962C8B-B14F-4D97-AF65-F5344CB8AC3E}">
        <p14:creationId xmlns:p14="http://schemas.microsoft.com/office/powerpoint/2010/main" val="257767350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18959B-6E76-410D-8083-E57BA9F9A43E}" type="datetimeFigureOut">
              <a:rPr lang="en-GB" smtClean="0"/>
              <a:t>09/09/2019</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1180695-806F-4638-8A99-598998A0D404}" type="slidenum">
              <a:rPr lang="en-GB" smtClean="0"/>
              <a:t>‹#›</a:t>
            </a:fld>
            <a:endParaRPr lang="en-GB" dirty="0"/>
          </a:p>
        </p:txBody>
      </p:sp>
    </p:spTree>
    <p:extLst>
      <p:ext uri="{BB962C8B-B14F-4D97-AF65-F5344CB8AC3E}">
        <p14:creationId xmlns:p14="http://schemas.microsoft.com/office/powerpoint/2010/main" val="215731142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ransition>
    <p:fade/>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positiveageingresearchinstitute@anglia.ac.uk"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positiveageingresearchinstitute@anglia.ac.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eas2grow.com/wp-content/uploads/2017/06/Strategic-Guide-on-the-Silver-Economy-ecosystem-in-each-2-Seas-region.pdf" TargetMode="External"/><Relationship Id="rId2" Type="http://schemas.openxmlformats.org/officeDocument/2006/relationships/hyperlink" Target="https://www.seas2grow.com/route-to-market-tool/"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png"/><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hyperlink" Target="https://doi.org/10.1016/j.exger.2019.02.0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387" y="2360652"/>
            <a:ext cx="7483764" cy="1377979"/>
          </a:xfrm>
        </p:spPr>
        <p:txBody>
          <a:bodyPr>
            <a:normAutofit lnSpcReduction="10000"/>
          </a:bodyPr>
          <a:lstStyle/>
          <a:p>
            <a:pPr marL="0" indent="0" algn="ctr">
              <a:buNone/>
            </a:pPr>
            <a:r>
              <a:rPr lang="en-GB" sz="2400" dirty="0">
                <a:solidFill>
                  <a:schemeClr val="accent2">
                    <a:lumMod val="50000"/>
                  </a:schemeClr>
                </a:solidFill>
                <a:latin typeface="ARU Raisonne DemiBold" panose="020B0703040202040103" pitchFamily="34" charset="0"/>
              </a:rPr>
              <a:t>Dr Pam Knight-Davidson, Research Fellow </a:t>
            </a:r>
          </a:p>
          <a:p>
            <a:pPr marL="0" indent="0" algn="ctr">
              <a:buNone/>
            </a:pPr>
            <a:r>
              <a:rPr lang="en-GB" sz="2400" dirty="0">
                <a:solidFill>
                  <a:schemeClr val="accent2">
                    <a:lumMod val="50000"/>
                  </a:schemeClr>
                </a:solidFill>
                <a:latin typeface="ARU Raisonne DemiBold" panose="020B0703040202040103" pitchFamily="34" charset="0"/>
              </a:rPr>
              <a:t>Nicola Gillin, Research Assistant</a:t>
            </a:r>
          </a:p>
          <a:p>
            <a:pPr marL="0" indent="0" algn="ctr">
              <a:buNone/>
            </a:pPr>
            <a:r>
              <a:rPr lang="en-GB" sz="2400" dirty="0">
                <a:solidFill>
                  <a:schemeClr val="accent2">
                    <a:lumMod val="50000"/>
                  </a:schemeClr>
                </a:solidFill>
                <a:latin typeface="ARU Raisonne DemiBold" panose="020B0703040202040103" pitchFamily="34" charset="0"/>
              </a:rPr>
              <a:t>Stephanie Stockwell, PhD Candidate PARI</a:t>
            </a:r>
          </a:p>
          <a:p>
            <a:pPr marL="0" indent="0" algn="ctr">
              <a:buNone/>
            </a:pPr>
            <a:endParaRPr lang="en-GB" sz="2400" dirty="0">
              <a:solidFill>
                <a:schemeClr val="accent2">
                  <a:lumMod val="50000"/>
                </a:schemeClr>
              </a:solidFill>
              <a:latin typeface="ARU Raisonne DemiBold" panose="020B0703040202040103" pitchFamily="34" charset="0"/>
            </a:endParaRPr>
          </a:p>
          <a:p>
            <a:endParaRPr lang="en-US" sz="2400" dirty="0">
              <a:solidFill>
                <a:schemeClr val="accent2">
                  <a:lumMod val="50000"/>
                </a:schemeClr>
              </a:solidFill>
            </a:endParaRPr>
          </a:p>
        </p:txBody>
      </p:sp>
      <p:pic>
        <p:nvPicPr>
          <p:cNvPr id="4" name="Picture 3">
            <a:extLst>
              <a:ext uri="{FF2B5EF4-FFF2-40B4-BE49-F238E27FC236}">
                <a16:creationId xmlns:a16="http://schemas.microsoft.com/office/drawing/2014/main" id="{C534CEC1-515B-8C4D-9C96-ABBE25AC210D}"/>
              </a:ext>
            </a:extLst>
          </p:cNvPr>
          <p:cNvPicPr>
            <a:picLocks noChangeAspect="1"/>
          </p:cNvPicPr>
          <p:nvPr/>
        </p:nvPicPr>
        <p:blipFill>
          <a:blip r:embed="rId3"/>
          <a:stretch>
            <a:fillRect/>
          </a:stretch>
        </p:blipFill>
        <p:spPr>
          <a:xfrm>
            <a:off x="330316" y="191079"/>
            <a:ext cx="3909176" cy="2578780"/>
          </a:xfrm>
          <a:prstGeom prst="rect">
            <a:avLst/>
          </a:prstGeom>
        </p:spPr>
      </p:pic>
      <p:pic>
        <p:nvPicPr>
          <p:cNvPr id="6" name="Picture 5"/>
          <p:cNvPicPr>
            <a:picLocks noChangeAspect="1"/>
          </p:cNvPicPr>
          <p:nvPr/>
        </p:nvPicPr>
        <p:blipFill>
          <a:blip r:embed="rId4"/>
          <a:stretch>
            <a:fillRect/>
          </a:stretch>
        </p:blipFill>
        <p:spPr>
          <a:xfrm>
            <a:off x="1246765" y="3049642"/>
            <a:ext cx="3209925" cy="933450"/>
          </a:xfrm>
          <a:prstGeom prst="rect">
            <a:avLst/>
          </a:prstGeom>
        </p:spPr>
      </p:pic>
      <p:sp>
        <p:nvSpPr>
          <p:cNvPr id="2" name="Rectangle 1">
            <a:extLst>
              <a:ext uri="{FF2B5EF4-FFF2-40B4-BE49-F238E27FC236}">
                <a16:creationId xmlns:a16="http://schemas.microsoft.com/office/drawing/2014/main" id="{EB643AF6-40F8-4485-AB9C-73CFBF774BEA}"/>
              </a:ext>
            </a:extLst>
          </p:cNvPr>
          <p:cNvSpPr/>
          <p:nvPr/>
        </p:nvSpPr>
        <p:spPr>
          <a:xfrm>
            <a:off x="1246765" y="4707875"/>
            <a:ext cx="7851515" cy="1200329"/>
          </a:xfrm>
          <a:prstGeom prst="rect">
            <a:avLst/>
          </a:prstGeom>
        </p:spPr>
        <p:txBody>
          <a:bodyPr wrap="square">
            <a:spAutoFit/>
          </a:bodyPr>
          <a:lstStyle/>
          <a:p>
            <a:pPr algn="ctr"/>
            <a:r>
              <a:rPr lang="en-GB" sz="2400" dirty="0">
                <a:solidFill>
                  <a:schemeClr val="accent2">
                    <a:lumMod val="50000"/>
                  </a:schemeClr>
                </a:solidFill>
                <a:latin typeface="ARU Raisonne DemiBold" panose="020B0703040202040103" pitchFamily="34" charset="0"/>
              </a:rPr>
              <a:t>Email: </a:t>
            </a:r>
            <a:r>
              <a:rPr lang="en-GB" sz="2400" dirty="0">
                <a:solidFill>
                  <a:schemeClr val="accent1">
                    <a:lumMod val="75000"/>
                  </a:schemeClr>
                </a:solidFill>
                <a:latin typeface="ARU Raisonne DemiBold" panose="020B0703040202040103" pitchFamily="34" charset="0"/>
                <a:hlinkClick r:id="rId5">
                  <a:extLst>
                    <a:ext uri="{A12FA001-AC4F-418D-AE19-62706E023703}">
                      <ahyp:hlinkClr xmlns="" xmlns:ahyp="http://schemas.microsoft.com/office/drawing/2018/hyperlinkcolor" val="tx"/>
                    </a:ext>
                  </a:extLst>
                </a:hlinkClick>
              </a:rPr>
              <a:t>positiveageingresearchinstitute@anglia.ac.uk</a:t>
            </a:r>
            <a:endParaRPr lang="en-GB" sz="2400" dirty="0">
              <a:solidFill>
                <a:schemeClr val="accent1">
                  <a:lumMod val="75000"/>
                </a:schemeClr>
              </a:solidFill>
              <a:latin typeface="ARU Raisonne DemiBold" panose="020B0703040202040103" pitchFamily="34" charset="0"/>
            </a:endParaRPr>
          </a:p>
          <a:p>
            <a:pPr algn="ctr"/>
            <a:r>
              <a:rPr lang="en-GB" sz="2400" dirty="0">
                <a:solidFill>
                  <a:schemeClr val="accent2">
                    <a:lumMod val="50000"/>
                  </a:schemeClr>
                </a:solidFill>
                <a:latin typeface="ARU Raisonne DemiBold" panose="020B0703040202040103" pitchFamily="34" charset="0"/>
              </a:rPr>
              <a:t>Website: www.anglia.ac.uk/pari</a:t>
            </a:r>
          </a:p>
          <a:p>
            <a:pPr algn="ctr"/>
            <a:r>
              <a:rPr lang="en-GB" sz="2400" dirty="0">
                <a:solidFill>
                  <a:schemeClr val="accent2">
                    <a:lumMod val="50000"/>
                  </a:schemeClr>
                </a:solidFill>
                <a:latin typeface="ARU Raisonne DemiBold" panose="020B0703040202040103" pitchFamily="34" charset="0"/>
              </a:rPr>
              <a:t>Twitter: @</a:t>
            </a:r>
            <a:r>
              <a:rPr lang="en-GB" sz="2400" dirty="0" err="1">
                <a:solidFill>
                  <a:schemeClr val="accent2">
                    <a:lumMod val="50000"/>
                  </a:schemeClr>
                </a:solidFill>
                <a:latin typeface="ARU Raisonne DemiBold" panose="020B0703040202040103" pitchFamily="34" charset="0"/>
              </a:rPr>
              <a:t>PariPositive</a:t>
            </a:r>
            <a:r>
              <a:rPr lang="en-GB" sz="2400" dirty="0">
                <a:solidFill>
                  <a:schemeClr val="accent2">
                    <a:lumMod val="50000"/>
                  </a:schemeClr>
                </a:solidFill>
                <a:latin typeface="ARU Raisonne DemiBold" panose="020B0703040202040103" pitchFamily="34" charset="0"/>
              </a:rPr>
              <a:t> </a:t>
            </a:r>
          </a:p>
        </p:txBody>
      </p:sp>
    </p:spTree>
    <p:extLst>
      <p:ext uri="{BB962C8B-B14F-4D97-AF65-F5344CB8AC3E}">
        <p14:creationId xmlns:p14="http://schemas.microsoft.com/office/powerpoint/2010/main" val="349621493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4" y="238449"/>
            <a:ext cx="10515600" cy="857982"/>
          </a:xfrm>
        </p:spPr>
        <p:txBody>
          <a:bodyPr>
            <a:normAutofit/>
          </a:bodyPr>
          <a:lstStyle/>
          <a:p>
            <a:r>
              <a:rPr lang="en-GB" sz="4000" b="1" dirty="0">
                <a:solidFill>
                  <a:schemeClr val="accent2">
                    <a:lumMod val="75000"/>
                  </a:schemeClr>
                </a:solidFill>
                <a:latin typeface="ARU Raisonne DemiBold" panose="020B0703040202040103" pitchFamily="34" charset="0"/>
              </a:rPr>
              <a:t>Digital Behaviour Change Interventions - PhD</a:t>
            </a:r>
            <a:endParaRPr lang="en-US" sz="4000" dirty="0">
              <a:solidFill>
                <a:schemeClr val="accent2">
                  <a:lumMod val="75000"/>
                </a:schemeClr>
              </a:solidFill>
              <a:latin typeface="ARU Raisonne DemiBold" panose="020B0703040202040103" pitchFamily="34" charset="0"/>
            </a:endParaRPr>
          </a:p>
        </p:txBody>
      </p:sp>
      <p:sp>
        <p:nvSpPr>
          <p:cNvPr id="3" name="Content Placeholder 2"/>
          <p:cNvSpPr>
            <a:spLocks noGrp="1"/>
          </p:cNvSpPr>
          <p:nvPr>
            <p:ph sz="half" idx="1"/>
          </p:nvPr>
        </p:nvSpPr>
        <p:spPr>
          <a:xfrm>
            <a:off x="421411" y="1462528"/>
            <a:ext cx="4868472" cy="4842584"/>
          </a:xfrm>
        </p:spPr>
        <p:txBody>
          <a:bodyPr>
            <a:normAutofit/>
          </a:bodyPr>
          <a:lstStyle/>
          <a:p>
            <a:pPr marL="0" indent="0">
              <a:buNone/>
            </a:pPr>
            <a:r>
              <a:rPr lang="en-US" sz="2400" b="1" dirty="0">
                <a:solidFill>
                  <a:schemeClr val="accent1">
                    <a:lumMod val="75000"/>
                  </a:schemeClr>
                </a:solidFill>
                <a:latin typeface="ARU Raisonne DemiBold" panose="020B0703040202040103"/>
              </a:rPr>
              <a:t>Secondary analysis – ELSA</a:t>
            </a:r>
          </a:p>
          <a:p>
            <a:r>
              <a:rPr lang="en-US" sz="2400" dirty="0">
                <a:solidFill>
                  <a:schemeClr val="accent2">
                    <a:lumMod val="75000"/>
                  </a:schemeClr>
                </a:solidFill>
                <a:latin typeface="ARU Raisonne DemiBold" panose="020B0703040202040103"/>
              </a:rPr>
              <a:t>30% socially isolated</a:t>
            </a:r>
          </a:p>
          <a:p>
            <a:r>
              <a:rPr lang="en-US" sz="2400" dirty="0">
                <a:solidFill>
                  <a:schemeClr val="accent2">
                    <a:lumMod val="75000"/>
                  </a:schemeClr>
                </a:solidFill>
                <a:latin typeface="ARU Raisonne DemiBold" panose="020B0703040202040103"/>
              </a:rPr>
              <a:t>Non-linear associations between social isolation and frequency of internet/email use</a:t>
            </a:r>
          </a:p>
          <a:p>
            <a:r>
              <a:rPr lang="en-US" sz="2400" dirty="0">
                <a:solidFill>
                  <a:schemeClr val="accent2">
                    <a:lumMod val="75000"/>
                  </a:schemeClr>
                </a:solidFill>
                <a:latin typeface="ARU Raisonne DemiBold" panose="020B0703040202040103"/>
              </a:rPr>
              <a:t>Laptop, tablet, smartphone, desktop</a:t>
            </a:r>
          </a:p>
          <a:p>
            <a:r>
              <a:rPr lang="en-US" sz="2400" dirty="0">
                <a:solidFill>
                  <a:schemeClr val="accent2">
                    <a:lumMod val="75000"/>
                  </a:schemeClr>
                </a:solidFill>
                <a:latin typeface="ARU Raisonne DemiBold" panose="020B0703040202040103"/>
              </a:rPr>
              <a:t>Telephone/video calls, social networking, creating/sharing content </a:t>
            </a:r>
            <a:r>
              <a:rPr lang="en-US" sz="2400" dirty="0">
                <a:solidFill>
                  <a:schemeClr val="accent2">
                    <a:lumMod val="75000"/>
                  </a:schemeClr>
                </a:solidFill>
                <a:latin typeface="ARU Raisonne DemiBold" panose="020B0703040202040103"/>
                <a:sym typeface="Wingdings" panose="05000000000000000000" pitchFamily="2" charset="2"/>
              </a:rPr>
              <a:t> link to BCTs?</a:t>
            </a:r>
            <a:endParaRPr lang="en-US" sz="2400" dirty="0">
              <a:solidFill>
                <a:schemeClr val="accent2">
                  <a:lumMod val="75000"/>
                </a:schemeClr>
              </a:solidFill>
              <a:latin typeface="ARU Raisonne DemiBold" panose="020B0703040202040103"/>
            </a:endParaRPr>
          </a:p>
          <a:p>
            <a:endParaRPr lang="en-US" sz="2400" b="1" dirty="0">
              <a:solidFill>
                <a:schemeClr val="accent1">
                  <a:lumMod val="75000"/>
                </a:schemeClr>
              </a:solidFill>
              <a:latin typeface="ARU Raisonne DemiBold" panose="020B0703040202040103"/>
            </a:endParaRPr>
          </a:p>
        </p:txBody>
      </p:sp>
      <p:pic>
        <p:nvPicPr>
          <p:cNvPr id="11" name="Picture 10"/>
          <p:cNvPicPr>
            <a:picLocks noChangeAspect="1"/>
          </p:cNvPicPr>
          <p:nvPr/>
        </p:nvPicPr>
        <p:blipFill>
          <a:blip r:embed="rId3"/>
          <a:stretch>
            <a:fillRect/>
          </a:stretch>
        </p:blipFill>
        <p:spPr>
          <a:xfrm>
            <a:off x="9587346" y="5119191"/>
            <a:ext cx="2355694" cy="1552018"/>
          </a:xfrm>
          <a:prstGeom prst="rect">
            <a:avLst/>
          </a:prstGeom>
        </p:spPr>
      </p:pic>
      <p:sp>
        <p:nvSpPr>
          <p:cNvPr id="6" name="Content Placeholder 5">
            <a:extLst>
              <a:ext uri="{FF2B5EF4-FFF2-40B4-BE49-F238E27FC236}">
                <a16:creationId xmlns:a16="http://schemas.microsoft.com/office/drawing/2014/main" id="{58E89A72-7E27-4262-A54F-61A79CE95692}"/>
              </a:ext>
            </a:extLst>
          </p:cNvPr>
          <p:cNvSpPr>
            <a:spLocks noGrp="1"/>
          </p:cNvSpPr>
          <p:nvPr>
            <p:ph sz="half" idx="2"/>
          </p:nvPr>
        </p:nvSpPr>
        <p:spPr>
          <a:xfrm>
            <a:off x="5289883" y="1096431"/>
            <a:ext cx="5118643" cy="4842584"/>
          </a:xfrm>
        </p:spPr>
        <p:txBody>
          <a:bodyPr>
            <a:normAutofit/>
          </a:bodyPr>
          <a:lstStyle/>
          <a:p>
            <a:pPr marL="0" indent="0">
              <a:buNone/>
            </a:pPr>
            <a:r>
              <a:rPr lang="en-GB" sz="2400" b="1" dirty="0">
                <a:solidFill>
                  <a:schemeClr val="accent1">
                    <a:lumMod val="75000"/>
                  </a:schemeClr>
                </a:solidFill>
                <a:latin typeface="ARU Raisonne DemiBold" panose="020B0703040202040103"/>
              </a:rPr>
              <a:t>Qualitative experiences (in progress)</a:t>
            </a:r>
          </a:p>
          <a:p>
            <a:r>
              <a:rPr lang="en-GB" sz="2400" dirty="0">
                <a:solidFill>
                  <a:schemeClr val="accent2">
                    <a:lumMod val="75000"/>
                  </a:schemeClr>
                </a:solidFill>
                <a:latin typeface="ARU Raisonne DemiBold" panose="020B0703040202040103"/>
              </a:rPr>
              <a:t>Which DBCI?</a:t>
            </a:r>
          </a:p>
          <a:p>
            <a:r>
              <a:rPr lang="en-GB" sz="2400" dirty="0">
                <a:solidFill>
                  <a:schemeClr val="accent2">
                    <a:lumMod val="75000"/>
                  </a:schemeClr>
                </a:solidFill>
                <a:latin typeface="ARU Raisonne DemiBold" panose="020B0703040202040103"/>
              </a:rPr>
              <a:t>Baseline measures: PA, social isolation, loneliness, tech experience</a:t>
            </a:r>
          </a:p>
          <a:p>
            <a:r>
              <a:rPr lang="en-GB" sz="2400" dirty="0">
                <a:solidFill>
                  <a:schemeClr val="accent2">
                    <a:lumMod val="75000"/>
                  </a:schemeClr>
                </a:solidFill>
                <a:latin typeface="ARU Raisonne DemiBold" panose="020B0703040202040103"/>
              </a:rPr>
              <a:t>Randomised </a:t>
            </a:r>
            <a:r>
              <a:rPr lang="en-GB" sz="2400" dirty="0">
                <a:solidFill>
                  <a:schemeClr val="accent2">
                    <a:lumMod val="75000"/>
                  </a:schemeClr>
                </a:solidFill>
                <a:latin typeface="ARU Raisonne DemiBold" panose="020B0703040202040103"/>
                <a:sym typeface="Wingdings" panose="05000000000000000000" pitchFamily="2" charset="2"/>
              </a:rPr>
              <a:t> 2 of 4 DBCI for 1 week each</a:t>
            </a:r>
          </a:p>
          <a:p>
            <a:r>
              <a:rPr lang="en-GB" sz="2400" dirty="0">
                <a:solidFill>
                  <a:schemeClr val="accent2">
                    <a:lumMod val="75000"/>
                  </a:schemeClr>
                </a:solidFill>
                <a:latin typeface="ARU Raisonne DemiBold" panose="020B0703040202040103"/>
                <a:sym typeface="Wingdings" panose="05000000000000000000" pitchFamily="2" charset="2"/>
              </a:rPr>
              <a:t>User diaries</a:t>
            </a:r>
          </a:p>
          <a:p>
            <a:r>
              <a:rPr lang="en-GB" sz="2400" dirty="0">
                <a:solidFill>
                  <a:schemeClr val="accent2">
                    <a:lumMod val="75000"/>
                  </a:schemeClr>
                </a:solidFill>
                <a:latin typeface="ARU Raisonne DemiBold" panose="020B0703040202040103"/>
                <a:sym typeface="Wingdings" panose="05000000000000000000" pitchFamily="2" charset="2"/>
              </a:rPr>
              <a:t>Semi-structured interviews</a:t>
            </a:r>
          </a:p>
          <a:p>
            <a:r>
              <a:rPr lang="en-GB" sz="2400" dirty="0">
                <a:solidFill>
                  <a:schemeClr val="accent2">
                    <a:lumMod val="75000"/>
                  </a:schemeClr>
                </a:solidFill>
                <a:latin typeface="ARU Raisonne DemiBold" panose="020B0703040202040103"/>
                <a:sym typeface="Wingdings" panose="05000000000000000000" pitchFamily="2" charset="2"/>
              </a:rPr>
              <a:t>Analysis: code using BCTTv1 </a:t>
            </a:r>
            <a:endParaRPr lang="en-GB" sz="2400" dirty="0" smtClean="0">
              <a:solidFill>
                <a:schemeClr val="accent2">
                  <a:lumMod val="75000"/>
                </a:schemeClr>
              </a:solidFill>
              <a:latin typeface="ARU Raisonne DemiBold" panose="020B0703040202040103"/>
              <a:sym typeface="Wingdings" panose="05000000000000000000" pitchFamily="2" charset="2"/>
            </a:endParaRPr>
          </a:p>
          <a:p>
            <a:pPr marL="0" indent="0">
              <a:buNone/>
            </a:pPr>
            <a:r>
              <a:rPr lang="en-GB" sz="2400" dirty="0">
                <a:solidFill>
                  <a:schemeClr val="accent2">
                    <a:lumMod val="75000"/>
                  </a:schemeClr>
                </a:solidFill>
                <a:latin typeface="ARU Raisonne DemiBold" panose="020B0703040202040103"/>
                <a:sym typeface="Wingdings" panose="05000000000000000000" pitchFamily="2" charset="2"/>
              </a:rPr>
              <a:t> </a:t>
            </a:r>
            <a:r>
              <a:rPr lang="en-GB" sz="2400" dirty="0" smtClean="0">
                <a:solidFill>
                  <a:schemeClr val="accent2">
                    <a:lumMod val="75000"/>
                  </a:schemeClr>
                </a:solidFill>
                <a:latin typeface="ARU Raisonne DemiBold" panose="020B0703040202040103"/>
                <a:sym typeface="Wingdings" panose="05000000000000000000" pitchFamily="2" charset="2"/>
              </a:rPr>
              <a:t>    and </a:t>
            </a:r>
            <a:r>
              <a:rPr lang="en-GB" sz="2400" dirty="0">
                <a:solidFill>
                  <a:schemeClr val="accent2">
                    <a:lumMod val="75000"/>
                  </a:schemeClr>
                </a:solidFill>
                <a:latin typeface="ARU Raisonne DemiBold" panose="020B0703040202040103"/>
                <a:sym typeface="Wingdings" panose="05000000000000000000" pitchFamily="2" charset="2"/>
              </a:rPr>
              <a:t>COM-B</a:t>
            </a:r>
            <a:endParaRPr lang="en-GB" sz="2400" dirty="0">
              <a:solidFill>
                <a:schemeClr val="accent2">
                  <a:lumMod val="75000"/>
                </a:schemeClr>
              </a:solidFill>
              <a:latin typeface="ARU Raisonne DemiBold" panose="020B0703040202040103"/>
            </a:endParaRPr>
          </a:p>
          <a:p>
            <a:endParaRPr lang="en-GB" sz="2400" dirty="0">
              <a:solidFill>
                <a:schemeClr val="accent1">
                  <a:lumMod val="75000"/>
                </a:schemeClr>
              </a:solidFill>
              <a:latin typeface="ARU Raisonne DemiBold" panose="020B0703040202040103"/>
            </a:endParaRPr>
          </a:p>
          <a:p>
            <a:endParaRPr lang="en-GB" sz="2200" dirty="0">
              <a:solidFill>
                <a:schemeClr val="accent2">
                  <a:lumMod val="75000"/>
                </a:schemeClr>
              </a:solidFill>
            </a:endParaRPr>
          </a:p>
        </p:txBody>
      </p:sp>
      <p:sp>
        <p:nvSpPr>
          <p:cNvPr id="7" name="Rectangle 6">
            <a:extLst>
              <a:ext uri="{FF2B5EF4-FFF2-40B4-BE49-F238E27FC236}">
                <a16:creationId xmlns:a16="http://schemas.microsoft.com/office/drawing/2014/main" id="{D0C4CFE0-BAF9-4CE7-9E8F-4E56DCE067C4}"/>
              </a:ext>
            </a:extLst>
          </p:cNvPr>
          <p:cNvSpPr/>
          <p:nvPr/>
        </p:nvSpPr>
        <p:spPr>
          <a:xfrm>
            <a:off x="316524" y="6219782"/>
            <a:ext cx="5592190" cy="338554"/>
          </a:xfrm>
          <a:prstGeom prst="rect">
            <a:avLst/>
          </a:prstGeom>
        </p:spPr>
        <p:txBody>
          <a:bodyPr wrap="square">
            <a:spAutoFit/>
          </a:bodyPr>
          <a:lstStyle/>
          <a:p>
            <a:r>
              <a:rPr lang="en-US" sz="1600" dirty="0">
                <a:solidFill>
                  <a:schemeClr val="accent2">
                    <a:lumMod val="75000"/>
                  </a:schemeClr>
                </a:solidFill>
                <a:latin typeface="ARU Raisonne DemiBold" panose="020B0703040202040103"/>
                <a:cs typeface="Calibri" panose="020F0502020204030204" pitchFamily="34" charset="0"/>
              </a:rPr>
              <a:t>Stockwell, et al. (under review) – </a:t>
            </a:r>
            <a:r>
              <a:rPr lang="en-US" sz="1600" i="1" dirty="0">
                <a:solidFill>
                  <a:schemeClr val="accent2">
                    <a:lumMod val="75000"/>
                  </a:schemeClr>
                </a:solidFill>
                <a:latin typeface="ARU Raisonne DemiBold" panose="020B0703040202040103"/>
                <a:cs typeface="Calibri" panose="020F0502020204030204" pitchFamily="34" charset="0"/>
              </a:rPr>
              <a:t>Ageing &amp; Society</a:t>
            </a:r>
            <a:endParaRPr lang="en-GB" i="1" dirty="0">
              <a:solidFill>
                <a:schemeClr val="accent2">
                  <a:lumMod val="75000"/>
                </a:schemeClr>
              </a:solidFill>
              <a:latin typeface="ARU Raisonne DemiBold" panose="020B0703040202040103"/>
              <a:cs typeface="Calibri" panose="020F0502020204030204" pitchFamily="34" charset="0"/>
            </a:endParaRPr>
          </a:p>
        </p:txBody>
      </p:sp>
    </p:spTree>
    <p:extLst>
      <p:ext uri="{BB962C8B-B14F-4D97-AF65-F5344CB8AC3E}">
        <p14:creationId xmlns:p14="http://schemas.microsoft.com/office/powerpoint/2010/main" val="47336476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2">
                    <a:lumMod val="75000"/>
                  </a:schemeClr>
                </a:solidFill>
                <a:latin typeface="ARU Raisonne DemiBold" panose="020B0703040202040103" pitchFamily="34" charset="0"/>
              </a:rPr>
              <a:t>The Positive Ageing Research Institute (PARI)</a:t>
            </a:r>
            <a:endParaRPr lang="en-US" dirty="0">
              <a:solidFill>
                <a:schemeClr val="accent2">
                  <a:lumMod val="75000"/>
                </a:schemeClr>
              </a:solidFill>
              <a:latin typeface="ARU Raisonne DemiBold" panose="020B0703040202040103" pitchFamily="34" charset="0"/>
            </a:endParaRPr>
          </a:p>
        </p:txBody>
      </p:sp>
      <p:sp>
        <p:nvSpPr>
          <p:cNvPr id="3" name="Content Placeholder 2"/>
          <p:cNvSpPr>
            <a:spLocks noGrp="1"/>
          </p:cNvSpPr>
          <p:nvPr>
            <p:ph sz="half" idx="1"/>
          </p:nvPr>
        </p:nvSpPr>
        <p:spPr>
          <a:xfrm>
            <a:off x="661846" y="1236891"/>
            <a:ext cx="5845885" cy="5324330"/>
          </a:xfrm>
        </p:spPr>
        <p:txBody>
          <a:bodyPr>
            <a:normAutofit/>
          </a:bodyPr>
          <a:lstStyle/>
          <a:p>
            <a:pPr marL="0" indent="0">
              <a:lnSpc>
                <a:spcPct val="150000"/>
              </a:lnSpc>
              <a:buNone/>
            </a:pPr>
            <a:endParaRPr lang="en-US" sz="2800" dirty="0">
              <a:latin typeface="ARU Raisonne DemiBold" panose="020B0703040202040103"/>
            </a:endParaRPr>
          </a:p>
          <a:p>
            <a:pPr marL="0" indent="0">
              <a:lnSpc>
                <a:spcPct val="150000"/>
              </a:lnSpc>
              <a:buNone/>
            </a:pPr>
            <a:r>
              <a:rPr lang="en-US" sz="2800" dirty="0">
                <a:solidFill>
                  <a:schemeClr val="accent2">
                    <a:lumMod val="75000"/>
                  </a:schemeClr>
                </a:solidFill>
                <a:latin typeface="ARU Raisonne DemiBold" panose="020B0703040202040103"/>
              </a:rPr>
              <a:t>We can offer</a:t>
            </a:r>
          </a:p>
          <a:p>
            <a:pPr marL="971550" lvl="1" indent="-514350">
              <a:lnSpc>
                <a:spcPct val="150000"/>
              </a:lnSpc>
              <a:buFont typeface="+mj-lt"/>
              <a:buAutoNum type="arabicPeriod"/>
            </a:pPr>
            <a:r>
              <a:rPr lang="en-GB" sz="2400" dirty="0">
                <a:solidFill>
                  <a:schemeClr val="accent2">
                    <a:lumMod val="75000"/>
                  </a:schemeClr>
                </a:solidFill>
                <a:latin typeface="ARU Raisonne DemiBold" panose="020B0703040202040103"/>
              </a:rPr>
              <a:t>Primary Research </a:t>
            </a:r>
          </a:p>
          <a:p>
            <a:pPr marL="971550" lvl="1" indent="-514350">
              <a:lnSpc>
                <a:spcPct val="150000"/>
              </a:lnSpc>
              <a:buFont typeface="+mj-lt"/>
              <a:buAutoNum type="arabicPeriod"/>
            </a:pPr>
            <a:r>
              <a:rPr lang="en-GB" sz="2400" dirty="0">
                <a:solidFill>
                  <a:schemeClr val="accent2">
                    <a:lumMod val="75000"/>
                  </a:schemeClr>
                </a:solidFill>
                <a:latin typeface="ARU Raisonne DemiBold" panose="020B0703040202040103"/>
              </a:rPr>
              <a:t>Living Lab Testing </a:t>
            </a:r>
          </a:p>
          <a:p>
            <a:pPr marL="971550" lvl="1" indent="-514350">
              <a:lnSpc>
                <a:spcPct val="150000"/>
              </a:lnSpc>
              <a:buFont typeface="+mj-lt"/>
              <a:buAutoNum type="arabicPeriod"/>
            </a:pPr>
            <a:r>
              <a:rPr lang="en-GB" sz="2400" dirty="0">
                <a:solidFill>
                  <a:schemeClr val="accent2">
                    <a:lumMod val="75000"/>
                  </a:schemeClr>
                </a:solidFill>
                <a:latin typeface="ARU Raisonne DemiBold" panose="020B0703040202040103"/>
              </a:rPr>
              <a:t>Systematic Reviews </a:t>
            </a:r>
          </a:p>
          <a:p>
            <a:pPr marL="971550" lvl="1" indent="-514350">
              <a:lnSpc>
                <a:spcPct val="150000"/>
              </a:lnSpc>
              <a:buFont typeface="+mj-lt"/>
              <a:buAutoNum type="arabicPeriod"/>
            </a:pPr>
            <a:r>
              <a:rPr lang="en-GB" sz="2400" dirty="0">
                <a:solidFill>
                  <a:schemeClr val="accent2">
                    <a:lumMod val="75000"/>
                  </a:schemeClr>
                </a:solidFill>
                <a:latin typeface="ARU Raisonne DemiBold" panose="020B0703040202040103"/>
              </a:rPr>
              <a:t>Service Evaluations</a:t>
            </a:r>
          </a:p>
          <a:p>
            <a:pPr marL="971550" lvl="1" indent="-514350">
              <a:lnSpc>
                <a:spcPct val="150000"/>
              </a:lnSpc>
              <a:buFont typeface="+mj-lt"/>
              <a:buAutoNum type="arabicPeriod"/>
            </a:pPr>
            <a:r>
              <a:rPr lang="en-GB" sz="2400" dirty="0">
                <a:solidFill>
                  <a:schemeClr val="accent2">
                    <a:lumMod val="75000"/>
                  </a:schemeClr>
                </a:solidFill>
                <a:latin typeface="ARU Raisonne DemiBold" panose="020B0703040202040103"/>
              </a:rPr>
              <a:t>Partnerships &amp; Collaboration</a:t>
            </a:r>
            <a:endParaRPr lang="en-US" sz="2400" dirty="0">
              <a:solidFill>
                <a:schemeClr val="accent2">
                  <a:lumMod val="75000"/>
                </a:schemeClr>
              </a:solidFill>
              <a:latin typeface="ARU Raisonne DemiBold" panose="020B0703040202040103"/>
            </a:endParaRPr>
          </a:p>
          <a:p>
            <a:endParaRPr lang="en-US" sz="2800" dirty="0">
              <a:latin typeface="ARU Raisonne DemiBold" panose="020B0703040202040103"/>
            </a:endParaRPr>
          </a:p>
        </p:txBody>
      </p:sp>
      <p:sp>
        <p:nvSpPr>
          <p:cNvPr id="4" name="Content Placeholder 3"/>
          <p:cNvSpPr>
            <a:spLocks noGrp="1"/>
          </p:cNvSpPr>
          <p:nvPr>
            <p:ph sz="half" idx="2"/>
          </p:nvPr>
        </p:nvSpPr>
        <p:spPr/>
        <p:txBody>
          <a:bodyPr>
            <a:normAutofit/>
          </a:bodyPr>
          <a:lstStyle/>
          <a:p>
            <a:pPr marL="0" indent="0">
              <a:buNone/>
            </a:pPr>
            <a:endParaRPr lang="en-US" dirty="0"/>
          </a:p>
          <a:p>
            <a:pPr marL="0" indent="0">
              <a:buNone/>
            </a:pPr>
            <a:endParaRPr lang="en-US" dirty="0"/>
          </a:p>
        </p:txBody>
      </p:sp>
      <p:pic>
        <p:nvPicPr>
          <p:cNvPr id="7" name="Picture 6"/>
          <p:cNvPicPr>
            <a:picLocks noChangeAspect="1"/>
          </p:cNvPicPr>
          <p:nvPr/>
        </p:nvPicPr>
        <p:blipFill>
          <a:blip r:embed="rId3"/>
          <a:stretch>
            <a:fillRect/>
          </a:stretch>
        </p:blipFill>
        <p:spPr>
          <a:xfrm>
            <a:off x="9587346" y="5119191"/>
            <a:ext cx="2355694" cy="1552018"/>
          </a:xfrm>
          <a:prstGeom prst="rect">
            <a:avLst/>
          </a:prstGeom>
        </p:spPr>
      </p:pic>
      <p:pic>
        <p:nvPicPr>
          <p:cNvPr id="8" name="Picture 7">
            <a:extLst>
              <a:ext uri="{FF2B5EF4-FFF2-40B4-BE49-F238E27FC236}">
                <a16:creationId xmlns:a16="http://schemas.microsoft.com/office/drawing/2014/main" id="{141B31DA-89E1-48C1-941C-5D72022F1B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21960" y="1738809"/>
            <a:ext cx="5113895" cy="2876566"/>
          </a:xfrm>
          <a:prstGeom prst="rect">
            <a:avLst/>
          </a:prstGeom>
        </p:spPr>
      </p:pic>
    </p:spTree>
    <p:extLst>
      <p:ext uri="{BB962C8B-B14F-4D97-AF65-F5344CB8AC3E}">
        <p14:creationId xmlns:p14="http://schemas.microsoft.com/office/powerpoint/2010/main" val="294424266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75000"/>
                  </a:schemeClr>
                </a:solidFill>
                <a:latin typeface="ARU Raisonne DemiBold" panose="020B0703040202040103" pitchFamily="34" charset="0"/>
              </a:rPr>
              <a:t>Contact details</a:t>
            </a:r>
          </a:p>
        </p:txBody>
      </p:sp>
      <p:sp>
        <p:nvSpPr>
          <p:cNvPr id="3" name="Content Placeholder 2"/>
          <p:cNvSpPr>
            <a:spLocks noGrp="1"/>
          </p:cNvSpPr>
          <p:nvPr>
            <p:ph idx="1"/>
          </p:nvPr>
        </p:nvSpPr>
        <p:spPr/>
        <p:txBody>
          <a:bodyPr/>
          <a:lstStyle/>
          <a:p>
            <a:pPr marL="0" indent="0" algn="ctr">
              <a:buNone/>
            </a:pPr>
            <a:endParaRPr lang="en-GB" sz="2800" dirty="0">
              <a:solidFill>
                <a:srgbClr val="0000FF"/>
              </a:solidFill>
              <a:latin typeface="ARU Raisonne DemiBold" panose="020B0703040202040103"/>
            </a:endParaRPr>
          </a:p>
          <a:p>
            <a:pPr marL="0" indent="0" algn="ctr">
              <a:buNone/>
            </a:pPr>
            <a:r>
              <a:rPr lang="en-GB" sz="2800" dirty="0">
                <a:solidFill>
                  <a:schemeClr val="accent2">
                    <a:lumMod val="75000"/>
                  </a:schemeClr>
                </a:solidFill>
                <a:latin typeface="ARU Raisonne DemiBold" panose="020B0703040202040103"/>
              </a:rPr>
              <a:t>Dr Pam Knight-Davidson, Research Fellow. </a:t>
            </a:r>
          </a:p>
          <a:p>
            <a:pPr marL="0" indent="0" algn="ctr">
              <a:buNone/>
            </a:pPr>
            <a:endParaRPr lang="en-GB" sz="2800" dirty="0">
              <a:latin typeface="ARU Raisonne DemiBold" panose="020B0703040202040103"/>
            </a:endParaRPr>
          </a:p>
          <a:p>
            <a:pPr marL="0" indent="0" algn="ctr">
              <a:buNone/>
            </a:pPr>
            <a:r>
              <a:rPr lang="en-GB" sz="2800" dirty="0">
                <a:solidFill>
                  <a:schemeClr val="accent2">
                    <a:lumMod val="75000"/>
                  </a:schemeClr>
                </a:solidFill>
                <a:latin typeface="ARU Raisonne DemiBold" panose="020B0703040202040103"/>
              </a:rPr>
              <a:t>Email:</a:t>
            </a:r>
            <a:r>
              <a:rPr lang="en-GB" sz="2800" dirty="0">
                <a:latin typeface="ARU Raisonne DemiBold" panose="020B0703040202040103"/>
              </a:rPr>
              <a:t> </a:t>
            </a:r>
            <a:r>
              <a:rPr lang="en-GB" sz="2800" dirty="0">
                <a:solidFill>
                  <a:schemeClr val="accent1">
                    <a:lumMod val="75000"/>
                  </a:schemeClr>
                </a:solidFill>
                <a:latin typeface="ARU Raisonne DemiBold" panose="020B0703040202040103"/>
                <a:hlinkClick r:id="rId2">
                  <a:extLst>
                    <a:ext uri="{A12FA001-AC4F-418D-AE19-62706E023703}">
                      <ahyp:hlinkClr xmlns="" xmlns:ahyp="http://schemas.microsoft.com/office/drawing/2018/hyperlinkcolor" val="tx"/>
                    </a:ext>
                  </a:extLst>
                </a:hlinkClick>
              </a:rPr>
              <a:t>positiveageingresearchinstitute@anglia.ac.uk</a:t>
            </a:r>
            <a:endParaRPr lang="en-GB" sz="2800" dirty="0">
              <a:solidFill>
                <a:schemeClr val="accent1">
                  <a:lumMod val="75000"/>
                </a:schemeClr>
              </a:solidFill>
              <a:latin typeface="ARU Raisonne DemiBold" panose="020B0703040202040103"/>
            </a:endParaRPr>
          </a:p>
          <a:p>
            <a:pPr marL="0" indent="0" algn="ctr">
              <a:buNone/>
            </a:pPr>
            <a:r>
              <a:rPr lang="en-GB" sz="2800" dirty="0">
                <a:solidFill>
                  <a:schemeClr val="accent2">
                    <a:lumMod val="75000"/>
                  </a:schemeClr>
                </a:solidFill>
                <a:latin typeface="ARU Raisonne DemiBold" panose="020B0703040202040103"/>
              </a:rPr>
              <a:t>Website: anglia.ac.uk/</a:t>
            </a:r>
            <a:r>
              <a:rPr lang="en-GB" sz="2800" dirty="0" err="1">
                <a:solidFill>
                  <a:schemeClr val="accent2">
                    <a:lumMod val="75000"/>
                  </a:schemeClr>
                </a:solidFill>
                <a:latin typeface="ARU Raisonne DemiBold" panose="020B0703040202040103"/>
              </a:rPr>
              <a:t>pari</a:t>
            </a:r>
            <a:endParaRPr lang="en-GB" sz="2800" dirty="0">
              <a:solidFill>
                <a:schemeClr val="accent2">
                  <a:lumMod val="75000"/>
                </a:schemeClr>
              </a:solidFill>
              <a:latin typeface="ARU Raisonne DemiBold" panose="020B0703040202040103"/>
            </a:endParaRPr>
          </a:p>
          <a:p>
            <a:pPr marL="0" indent="0" algn="ctr">
              <a:buNone/>
            </a:pPr>
            <a:r>
              <a:rPr lang="en-GB" sz="2800" dirty="0">
                <a:solidFill>
                  <a:schemeClr val="accent2">
                    <a:lumMod val="75000"/>
                  </a:schemeClr>
                </a:solidFill>
                <a:latin typeface="ARU Raisonne DemiBold" panose="020B0703040202040103"/>
              </a:rPr>
              <a:t>Twitter: @</a:t>
            </a:r>
            <a:r>
              <a:rPr lang="en-GB" sz="2800" dirty="0" err="1">
                <a:solidFill>
                  <a:schemeClr val="accent2">
                    <a:lumMod val="75000"/>
                  </a:schemeClr>
                </a:solidFill>
                <a:latin typeface="ARU Raisonne DemiBold" panose="020B0703040202040103"/>
              </a:rPr>
              <a:t>PariPositive</a:t>
            </a:r>
            <a:r>
              <a:rPr lang="en-GB" sz="2800" dirty="0">
                <a:solidFill>
                  <a:schemeClr val="accent2">
                    <a:lumMod val="75000"/>
                  </a:schemeClr>
                </a:solidFill>
                <a:latin typeface="ARU Raisonne DemiBold" panose="020B0703040202040103"/>
              </a:rPr>
              <a:t> </a:t>
            </a:r>
          </a:p>
          <a:p>
            <a:endParaRPr lang="en-US" dirty="0"/>
          </a:p>
        </p:txBody>
      </p:sp>
      <p:pic>
        <p:nvPicPr>
          <p:cNvPr id="4" name="Picture 3"/>
          <p:cNvPicPr>
            <a:picLocks noChangeAspect="1"/>
          </p:cNvPicPr>
          <p:nvPr/>
        </p:nvPicPr>
        <p:blipFill>
          <a:blip r:embed="rId3"/>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68419468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829" y="1488613"/>
            <a:ext cx="8596668" cy="3880773"/>
          </a:xfrm>
        </p:spPr>
        <p:txBody>
          <a:bodyPr>
            <a:normAutofit/>
          </a:bodyPr>
          <a:lstStyle/>
          <a:p>
            <a:pPr marL="0" indent="0" algn="ctr">
              <a:buNone/>
            </a:pPr>
            <a:endParaRPr lang="en-US" sz="4000" b="1" dirty="0">
              <a:solidFill>
                <a:schemeClr val="accent2">
                  <a:lumMod val="75000"/>
                </a:schemeClr>
              </a:solidFill>
            </a:endParaRPr>
          </a:p>
          <a:p>
            <a:pPr marL="0" indent="0" algn="ctr">
              <a:buNone/>
            </a:pPr>
            <a:endParaRPr lang="en-US" sz="4000" b="1" dirty="0">
              <a:solidFill>
                <a:schemeClr val="accent2">
                  <a:lumMod val="75000"/>
                </a:schemeClr>
              </a:solidFill>
            </a:endParaRPr>
          </a:p>
          <a:p>
            <a:pPr marL="0" indent="0" algn="ctr">
              <a:buNone/>
            </a:pPr>
            <a:r>
              <a:rPr lang="en-US" sz="4800" b="1" dirty="0">
                <a:solidFill>
                  <a:schemeClr val="accent2">
                    <a:lumMod val="75000"/>
                  </a:schemeClr>
                </a:solidFill>
                <a:latin typeface="ARU Raisonne DemiBold" panose="020B0703040202040103" pitchFamily="34" charset="0"/>
              </a:rPr>
              <a:t>Questions?</a:t>
            </a:r>
          </a:p>
        </p:txBody>
      </p:sp>
      <p:pic>
        <p:nvPicPr>
          <p:cNvPr id="4" name="Picture 3"/>
          <p:cNvPicPr>
            <a:picLocks noChangeAspect="1"/>
          </p:cNvPicPr>
          <p:nvPr/>
        </p:nvPicPr>
        <p:blipFill>
          <a:blip r:embed="rId2"/>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381329728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pPr>
            <a:r>
              <a:rPr lang="en-GB" sz="4800" b="1" dirty="0">
                <a:solidFill>
                  <a:schemeClr val="accent2">
                    <a:lumMod val="75000"/>
                  </a:schemeClr>
                </a:solidFill>
                <a:latin typeface="ARU Raisonne DemiBold" panose="020B0703040202040103" pitchFamily="34" charset="0"/>
                <a:ea typeface="+mn-ea"/>
                <a:cs typeface="+mn-cs"/>
              </a:rPr>
              <a:t>Information </a:t>
            </a:r>
          </a:p>
        </p:txBody>
      </p:sp>
      <p:sp>
        <p:nvSpPr>
          <p:cNvPr id="3" name="Content Placeholder 2"/>
          <p:cNvSpPr>
            <a:spLocks noGrp="1"/>
          </p:cNvSpPr>
          <p:nvPr>
            <p:ph idx="1"/>
          </p:nvPr>
        </p:nvSpPr>
        <p:spPr>
          <a:xfrm>
            <a:off x="677334" y="1572127"/>
            <a:ext cx="8596668" cy="5002830"/>
          </a:xfrm>
        </p:spPr>
        <p:txBody>
          <a:bodyPr>
            <a:normAutofit/>
          </a:bodyPr>
          <a:lstStyle/>
          <a:p>
            <a:pPr marL="0" indent="0">
              <a:spcBef>
                <a:spcPts val="0"/>
              </a:spcBef>
              <a:buNone/>
            </a:pPr>
            <a:r>
              <a:rPr lang="en-US" sz="2400" dirty="0">
                <a:solidFill>
                  <a:schemeClr val="accent2">
                    <a:lumMod val="75000"/>
                  </a:schemeClr>
                </a:solidFill>
                <a:latin typeface="ARU Raisonne DemiBold" panose="020B0703040202040103" pitchFamily="34" charset="0"/>
              </a:rPr>
              <a:t>Seas2Grow have conducted a market study, developed a Route to Market tool and produced a strategic guide: </a:t>
            </a:r>
          </a:p>
          <a:p>
            <a:pPr marL="0" indent="0">
              <a:spcBef>
                <a:spcPts val="0"/>
              </a:spcBef>
              <a:buNone/>
            </a:pPr>
            <a:endParaRPr lang="en-US" sz="2400" dirty="0">
              <a:solidFill>
                <a:schemeClr val="accent2">
                  <a:lumMod val="75000"/>
                </a:schemeClr>
              </a:solidFill>
              <a:latin typeface="ARU Raisonne DemiBold" panose="020B0703040202040103" pitchFamily="34" charset="0"/>
            </a:endParaRPr>
          </a:p>
          <a:p>
            <a:pPr>
              <a:spcBef>
                <a:spcPts val="0"/>
              </a:spcBef>
              <a:spcAft>
                <a:spcPts val="1200"/>
              </a:spcAft>
            </a:pPr>
            <a:r>
              <a:rPr lang="en-US" sz="2200" dirty="0">
                <a:solidFill>
                  <a:schemeClr val="accent2">
                    <a:lumMod val="75000"/>
                  </a:schemeClr>
                </a:solidFill>
                <a:latin typeface="ARU Raisonne DemiBold" panose="020B0703040202040103" pitchFamily="34" charset="0"/>
              </a:rPr>
              <a:t>Market study: </a:t>
            </a:r>
          </a:p>
          <a:p>
            <a:pPr marL="457200" lvl="1" indent="0">
              <a:spcBef>
                <a:spcPts val="0"/>
              </a:spcBef>
              <a:spcAft>
                <a:spcPts val="1200"/>
              </a:spcAft>
              <a:buNone/>
            </a:pPr>
            <a:r>
              <a:rPr lang="en-US" sz="2200" u="sng" dirty="0">
                <a:solidFill>
                  <a:schemeClr val="accent1">
                    <a:lumMod val="75000"/>
                  </a:schemeClr>
                </a:solidFill>
                <a:latin typeface="ARU Raisonne DemiBold" panose="020B0703040202040103" pitchFamily="34" charset="0"/>
              </a:rPr>
              <a:t>https://www.seas2grow.com/wp-content/uploads/2017/06/SEAS-2-Grow-Market-Study-EN.pdf</a:t>
            </a:r>
          </a:p>
          <a:p>
            <a:pPr>
              <a:spcBef>
                <a:spcPts val="0"/>
              </a:spcBef>
              <a:spcAft>
                <a:spcPts val="1200"/>
              </a:spcAft>
            </a:pPr>
            <a:r>
              <a:rPr lang="en-US" sz="2200" dirty="0">
                <a:solidFill>
                  <a:schemeClr val="accent2">
                    <a:lumMod val="75000"/>
                  </a:schemeClr>
                </a:solidFill>
                <a:latin typeface="ARU Raisonne DemiBold" panose="020B0703040202040103" pitchFamily="34" charset="0"/>
              </a:rPr>
              <a:t>Route to market tool</a:t>
            </a:r>
            <a:r>
              <a:rPr lang="en-US" sz="2200" dirty="0">
                <a:latin typeface="ARU Raisonne DemiBold" panose="020B0703040202040103" pitchFamily="34" charset="0"/>
              </a:rPr>
              <a:t>: </a:t>
            </a:r>
          </a:p>
          <a:p>
            <a:pPr marL="457200" lvl="1" indent="0">
              <a:spcBef>
                <a:spcPts val="0"/>
              </a:spcBef>
              <a:spcAft>
                <a:spcPts val="1200"/>
              </a:spcAft>
              <a:buNone/>
            </a:pPr>
            <a:r>
              <a:rPr lang="en-US" sz="2200" dirty="0">
                <a:solidFill>
                  <a:schemeClr val="accent1">
                    <a:lumMod val="75000"/>
                  </a:schemeClr>
                </a:solidFill>
                <a:latin typeface="ARU Raisonne DemiBold" panose="020B0703040202040103" pitchFamily="34" charset="0"/>
                <a:hlinkClick r:id="rId2">
                  <a:extLst>
                    <a:ext uri="{A12FA001-AC4F-418D-AE19-62706E023703}">
                      <ahyp:hlinkClr xmlns="" xmlns:ahyp="http://schemas.microsoft.com/office/drawing/2018/hyperlinkcolor" val="tx"/>
                    </a:ext>
                  </a:extLst>
                </a:hlinkClick>
              </a:rPr>
              <a:t>https://www.seas2grow.com/route-to-market-tool/</a:t>
            </a:r>
            <a:endParaRPr lang="en-US" sz="2200" dirty="0">
              <a:solidFill>
                <a:schemeClr val="accent1">
                  <a:lumMod val="75000"/>
                </a:schemeClr>
              </a:solidFill>
              <a:latin typeface="ARU Raisonne DemiBold" panose="020B0703040202040103" pitchFamily="34" charset="0"/>
            </a:endParaRPr>
          </a:p>
          <a:p>
            <a:pPr>
              <a:spcBef>
                <a:spcPts val="0"/>
              </a:spcBef>
              <a:spcAft>
                <a:spcPts val="1200"/>
              </a:spcAft>
            </a:pPr>
            <a:r>
              <a:rPr lang="en-US" sz="2200" dirty="0">
                <a:solidFill>
                  <a:schemeClr val="accent2">
                    <a:lumMod val="75000"/>
                  </a:schemeClr>
                </a:solidFill>
                <a:latin typeface="ARU Raisonne DemiBold" panose="020B0703040202040103" pitchFamily="34" charset="0"/>
              </a:rPr>
              <a:t>Strategic Guide: </a:t>
            </a:r>
          </a:p>
          <a:p>
            <a:pPr marL="457200" lvl="1" indent="0">
              <a:spcBef>
                <a:spcPts val="0"/>
              </a:spcBef>
              <a:spcAft>
                <a:spcPts val="1200"/>
              </a:spcAft>
              <a:buNone/>
            </a:pPr>
            <a:r>
              <a:rPr lang="en-US" sz="2200" dirty="0">
                <a:solidFill>
                  <a:schemeClr val="accent1">
                    <a:lumMod val="75000"/>
                  </a:schemeClr>
                </a:solidFill>
                <a:latin typeface="ARU Raisonne DemiBold" panose="020B0703040202040103" pitchFamily="34" charset="0"/>
                <a:hlinkClick r:id="rId3">
                  <a:extLst>
                    <a:ext uri="{A12FA001-AC4F-418D-AE19-62706E023703}">
                      <ahyp:hlinkClr xmlns="" xmlns:ahyp="http://schemas.microsoft.com/office/drawing/2018/hyperlinkcolor" val="tx"/>
                    </a:ext>
                  </a:extLst>
                </a:hlinkClick>
              </a:rPr>
              <a:t>https://www.seas2grow.com/wp-content/uploads/2017/06/Strategic-Guide-on-the-Silver-Economy-ecosystem-in-each-2-Seas-region.pdf</a:t>
            </a:r>
            <a:r>
              <a:rPr lang="en-US" sz="2200" dirty="0">
                <a:solidFill>
                  <a:schemeClr val="accent1">
                    <a:lumMod val="75000"/>
                  </a:schemeClr>
                </a:solidFill>
                <a:latin typeface="ARU Raisonne DemiBold" panose="020B0703040202040103" pitchFamily="34" charset="0"/>
              </a:rPr>
              <a:t> </a:t>
            </a:r>
          </a:p>
          <a:p>
            <a:endParaRPr lang="en-GB" dirty="0"/>
          </a:p>
        </p:txBody>
      </p:sp>
      <p:pic>
        <p:nvPicPr>
          <p:cNvPr id="4" name="Picture 3"/>
          <p:cNvPicPr>
            <a:picLocks noChangeAspect="1"/>
          </p:cNvPicPr>
          <p:nvPr/>
        </p:nvPicPr>
        <p:blipFill>
          <a:blip r:embed="rId4"/>
          <a:stretch>
            <a:fillRect/>
          </a:stretch>
        </p:blipFill>
        <p:spPr>
          <a:xfrm>
            <a:off x="8960440" y="149777"/>
            <a:ext cx="2982600" cy="1823455"/>
          </a:xfrm>
          <a:prstGeom prst="rect">
            <a:avLst/>
          </a:prstGeom>
        </p:spPr>
      </p:pic>
      <p:pic>
        <p:nvPicPr>
          <p:cNvPr id="5" name="Picture 4"/>
          <p:cNvPicPr>
            <a:picLocks noChangeAspect="1"/>
          </p:cNvPicPr>
          <p:nvPr/>
        </p:nvPicPr>
        <p:blipFill>
          <a:blip r:embed="rId5"/>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179556125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18" y="147053"/>
            <a:ext cx="8596668" cy="1320800"/>
          </a:xfrm>
        </p:spPr>
        <p:txBody>
          <a:bodyPr>
            <a:noAutofit/>
          </a:bodyPr>
          <a:lstStyle/>
          <a:p>
            <a:r>
              <a:rPr lang="en-US" sz="4000" b="1" dirty="0">
                <a:solidFill>
                  <a:schemeClr val="accent2">
                    <a:lumMod val="75000"/>
                  </a:schemeClr>
                </a:solidFill>
                <a:latin typeface="ARU Raisonne DemiBold" panose="020B0703040202040103"/>
              </a:rPr>
              <a:t/>
            </a:r>
            <a:br>
              <a:rPr lang="en-US" sz="4000" b="1" dirty="0">
                <a:solidFill>
                  <a:schemeClr val="accent2">
                    <a:lumMod val="75000"/>
                  </a:schemeClr>
                </a:solidFill>
                <a:latin typeface="ARU Raisonne DemiBold" panose="020B0703040202040103"/>
              </a:rPr>
            </a:br>
            <a:r>
              <a:rPr lang="en-US" sz="4000" b="1" dirty="0">
                <a:solidFill>
                  <a:schemeClr val="accent2">
                    <a:lumMod val="75000"/>
                  </a:schemeClr>
                </a:solidFill>
                <a:latin typeface="ARU Raisonne DemiBold" panose="020B0703040202040103"/>
              </a:rPr>
              <a:t>Overview of presentation</a:t>
            </a:r>
            <a:br>
              <a:rPr lang="en-US" sz="4000" b="1" dirty="0">
                <a:solidFill>
                  <a:schemeClr val="accent2">
                    <a:lumMod val="75000"/>
                  </a:schemeClr>
                </a:solidFill>
                <a:latin typeface="ARU Raisonne DemiBold" panose="020B0703040202040103"/>
              </a:rPr>
            </a:br>
            <a:endParaRPr lang="en-US" sz="4000" dirty="0">
              <a:solidFill>
                <a:schemeClr val="accent2">
                  <a:lumMod val="75000"/>
                </a:schemeClr>
              </a:solidFill>
              <a:latin typeface="ARU Raisonne DemiBold" panose="020B0703040202040103"/>
            </a:endParaRPr>
          </a:p>
        </p:txBody>
      </p:sp>
      <p:sp>
        <p:nvSpPr>
          <p:cNvPr id="3" name="Content Placeholder 2"/>
          <p:cNvSpPr>
            <a:spLocks noGrp="1"/>
          </p:cNvSpPr>
          <p:nvPr>
            <p:ph idx="1"/>
          </p:nvPr>
        </p:nvSpPr>
        <p:spPr>
          <a:xfrm>
            <a:off x="838200" y="1467853"/>
            <a:ext cx="10515600" cy="4709110"/>
          </a:xfrm>
        </p:spPr>
        <p:txBody>
          <a:bodyPr>
            <a:normAutofit/>
          </a:bodyPr>
          <a:lstStyle/>
          <a:p>
            <a:pPr lvl="1">
              <a:lnSpc>
                <a:spcPct val="150000"/>
              </a:lnSpc>
            </a:pPr>
            <a:r>
              <a:rPr lang="en-GB" sz="2600" dirty="0">
                <a:solidFill>
                  <a:schemeClr val="accent2">
                    <a:lumMod val="75000"/>
                  </a:schemeClr>
                </a:solidFill>
                <a:latin typeface="ARU Raisonne DemiBold" panose="020B0703040202040103" pitchFamily="34" charset="0"/>
              </a:rPr>
              <a:t>Key Issues </a:t>
            </a:r>
          </a:p>
          <a:p>
            <a:pPr lvl="1">
              <a:lnSpc>
                <a:spcPct val="150000"/>
              </a:lnSpc>
            </a:pPr>
            <a:r>
              <a:rPr lang="en-GB" sz="2600" dirty="0">
                <a:solidFill>
                  <a:schemeClr val="accent2">
                    <a:lumMod val="75000"/>
                  </a:schemeClr>
                </a:solidFill>
                <a:latin typeface="ARU Raisonne DemiBold" panose="020B0703040202040103" pitchFamily="34" charset="0"/>
              </a:rPr>
              <a:t>What is the Positive Ageing Research Institute?</a:t>
            </a:r>
          </a:p>
          <a:p>
            <a:pPr lvl="1">
              <a:lnSpc>
                <a:spcPct val="150000"/>
              </a:lnSpc>
            </a:pPr>
            <a:r>
              <a:rPr lang="en-GB" sz="2600" dirty="0">
                <a:solidFill>
                  <a:schemeClr val="accent2">
                    <a:lumMod val="75000"/>
                  </a:schemeClr>
                </a:solidFill>
                <a:latin typeface="ARU Raisonne DemiBold" panose="020B0703040202040103" pitchFamily="34" charset="0"/>
              </a:rPr>
              <a:t>Project examples:</a:t>
            </a:r>
          </a:p>
          <a:p>
            <a:pPr marL="914400" lvl="2" indent="0">
              <a:lnSpc>
                <a:spcPct val="150000"/>
              </a:lnSpc>
              <a:buNone/>
            </a:pPr>
            <a:r>
              <a:rPr lang="en-GB" sz="2600" dirty="0">
                <a:solidFill>
                  <a:schemeClr val="accent2">
                    <a:lumMod val="75000"/>
                  </a:schemeClr>
                </a:solidFill>
                <a:latin typeface="ARU Raisonne DemiBold" panose="020B0703040202040103" pitchFamily="34" charset="0"/>
              </a:rPr>
              <a:t>	PARI Living Laboratory Research</a:t>
            </a:r>
          </a:p>
          <a:p>
            <a:pPr marL="914400" lvl="2" indent="0">
              <a:lnSpc>
                <a:spcPct val="150000"/>
              </a:lnSpc>
              <a:buNone/>
            </a:pPr>
            <a:r>
              <a:rPr lang="en-GB" sz="2600" dirty="0">
                <a:solidFill>
                  <a:schemeClr val="accent2">
                    <a:lumMod val="75000"/>
                  </a:schemeClr>
                </a:solidFill>
                <a:latin typeface="ARU Raisonne DemiBold" panose="020B0703040202040103" pitchFamily="34" charset="0"/>
              </a:rPr>
              <a:t>	Digital Behaviour Change Interventions </a:t>
            </a:r>
          </a:p>
          <a:p>
            <a:pPr lvl="1">
              <a:lnSpc>
                <a:spcPct val="150000"/>
              </a:lnSpc>
            </a:pPr>
            <a:r>
              <a:rPr lang="en-GB" sz="2600" dirty="0">
                <a:solidFill>
                  <a:schemeClr val="accent2">
                    <a:lumMod val="75000"/>
                  </a:schemeClr>
                </a:solidFill>
                <a:latin typeface="ARU Raisonne DemiBold" panose="020B0703040202040103" pitchFamily="34" charset="0"/>
              </a:rPr>
              <a:t>PARI: What we offer</a:t>
            </a:r>
            <a:endParaRPr lang="en-US" dirty="0">
              <a:solidFill>
                <a:schemeClr val="accent2">
                  <a:lumMod val="75000"/>
                </a:schemeClr>
              </a:solidFill>
              <a:latin typeface="ARU Raisonne DemiBold" panose="020B0703040202040103" pitchFamily="34" charset="0"/>
            </a:endParaRPr>
          </a:p>
        </p:txBody>
      </p:sp>
      <p:pic>
        <p:nvPicPr>
          <p:cNvPr id="7" name="Picture 6"/>
          <p:cNvPicPr>
            <a:picLocks noChangeAspect="1"/>
          </p:cNvPicPr>
          <p:nvPr/>
        </p:nvPicPr>
        <p:blipFill>
          <a:blip r:embed="rId3"/>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153590367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593" y="245245"/>
            <a:ext cx="10515600" cy="1325563"/>
          </a:xfrm>
        </p:spPr>
        <p:txBody>
          <a:bodyPr>
            <a:normAutofit/>
          </a:bodyPr>
          <a:lstStyle/>
          <a:p>
            <a:r>
              <a:rPr lang="en-GB" sz="4000" b="1" dirty="0">
                <a:solidFill>
                  <a:schemeClr val="accent2">
                    <a:lumMod val="75000"/>
                  </a:schemeClr>
                </a:solidFill>
                <a:latin typeface="ARU Raisonne DemiBold" panose="020B0703040202040103" pitchFamily="34" charset="0"/>
              </a:rPr>
              <a:t>Key Issues</a:t>
            </a:r>
            <a:endParaRPr lang="en-US" sz="4000" b="1" dirty="0">
              <a:solidFill>
                <a:schemeClr val="accent2">
                  <a:lumMod val="75000"/>
                </a:schemeClr>
              </a:solidFill>
              <a:latin typeface="ARU Raisonne DemiBold" panose="020B0703040202040103" pitchFamily="34" charset="0"/>
            </a:endParaRPr>
          </a:p>
        </p:txBody>
      </p:sp>
      <p:sp>
        <p:nvSpPr>
          <p:cNvPr id="3" name="Content Placeholder 2"/>
          <p:cNvSpPr>
            <a:spLocks noGrp="1"/>
          </p:cNvSpPr>
          <p:nvPr>
            <p:ph sz="half" idx="1"/>
          </p:nvPr>
        </p:nvSpPr>
        <p:spPr>
          <a:xfrm>
            <a:off x="151185" y="1025115"/>
            <a:ext cx="5183123" cy="5391727"/>
          </a:xfrm>
        </p:spPr>
        <p:txBody>
          <a:bodyPr>
            <a:normAutofit/>
          </a:bodyPr>
          <a:lstStyle/>
          <a:p>
            <a:pPr marL="285750" indent="-285750">
              <a:spcBef>
                <a:spcPts val="0"/>
              </a:spcBef>
              <a:spcAft>
                <a:spcPts val="1200"/>
              </a:spcAft>
            </a:pPr>
            <a:r>
              <a:rPr lang="en-GB" sz="2200" dirty="0">
                <a:solidFill>
                  <a:schemeClr val="accent2">
                    <a:lumMod val="75000"/>
                  </a:schemeClr>
                </a:solidFill>
                <a:latin typeface="ARU Raisonne DemiBold" panose="020B0703040202040103"/>
              </a:rPr>
              <a:t>75+ year old population set to increase by 65% by 2030</a:t>
            </a:r>
          </a:p>
          <a:p>
            <a:pPr marL="285750" indent="-285750">
              <a:spcAft>
                <a:spcPts val="1200"/>
              </a:spcAft>
            </a:pPr>
            <a:r>
              <a:rPr lang="en-GB" sz="2200" dirty="0">
                <a:solidFill>
                  <a:schemeClr val="accent2">
                    <a:lumMod val="75000"/>
                  </a:schemeClr>
                </a:solidFill>
                <a:latin typeface="ARU Raisonne DemiBold" panose="020B0703040202040103"/>
                <a:cs typeface="Calibri" panose="020F0502020204030204" pitchFamily="34" charset="0"/>
              </a:rPr>
              <a:t>↑ C</a:t>
            </a:r>
            <a:r>
              <a:rPr lang="en-GB" sz="2200" dirty="0">
                <a:solidFill>
                  <a:schemeClr val="accent2">
                    <a:lumMod val="75000"/>
                  </a:schemeClr>
                </a:solidFill>
                <a:latin typeface="ARU Raisonne DemiBold" panose="020B0703040202040103"/>
              </a:rPr>
              <a:t>hronic physical and mental health conditions, a key driver for HSC costs</a:t>
            </a:r>
          </a:p>
          <a:p>
            <a:pPr marL="285750" indent="-285750">
              <a:spcAft>
                <a:spcPts val="1200"/>
              </a:spcAft>
            </a:pPr>
            <a:r>
              <a:rPr lang="en-GB" sz="2200" dirty="0">
                <a:solidFill>
                  <a:schemeClr val="accent2">
                    <a:lumMod val="75000"/>
                  </a:schemeClr>
                </a:solidFill>
                <a:latin typeface="ARU Raisonne DemiBold" panose="020B0703040202040103"/>
                <a:cs typeface="Calibri" panose="020F0502020204030204" pitchFamily="34" charset="0"/>
              </a:rPr>
              <a:t>↑ A</a:t>
            </a:r>
            <a:r>
              <a:rPr lang="en-GB" sz="2200" dirty="0">
                <a:solidFill>
                  <a:schemeClr val="accent2">
                    <a:lumMod val="75000"/>
                  </a:schemeClr>
                </a:solidFill>
                <a:latin typeface="ARU Raisonne DemiBold" panose="020B0703040202040103"/>
              </a:rPr>
              <a:t>ge-related conditions like frailty and dementia in those over 85 years</a:t>
            </a:r>
          </a:p>
          <a:p>
            <a:pPr marL="285750" indent="-285750">
              <a:spcAft>
                <a:spcPts val="1200"/>
              </a:spcAft>
            </a:pPr>
            <a:r>
              <a:rPr lang="en-GB" sz="2200" dirty="0">
                <a:solidFill>
                  <a:schemeClr val="accent2">
                    <a:lumMod val="75000"/>
                  </a:schemeClr>
                </a:solidFill>
                <a:latin typeface="ARU Raisonne DemiBold" panose="020B0703040202040103"/>
                <a:cs typeface="Calibri" panose="020F0502020204030204" pitchFamily="34" charset="0"/>
              </a:rPr>
              <a:t>↑ </a:t>
            </a:r>
            <a:r>
              <a:rPr lang="en-GB" sz="2200" dirty="0">
                <a:solidFill>
                  <a:schemeClr val="accent2">
                    <a:lumMod val="75000"/>
                  </a:schemeClr>
                </a:solidFill>
                <a:latin typeface="ARU Raisonne DemiBold" panose="020B0703040202040103"/>
              </a:rPr>
              <a:t>Demand on care homes and service infrastructure </a:t>
            </a:r>
          </a:p>
          <a:p>
            <a:pPr marL="285750" indent="-285750">
              <a:spcAft>
                <a:spcPts val="1200"/>
              </a:spcAft>
            </a:pPr>
            <a:r>
              <a:rPr lang="en-GB" sz="2200" dirty="0">
                <a:solidFill>
                  <a:schemeClr val="accent2">
                    <a:lumMod val="75000"/>
                  </a:schemeClr>
                </a:solidFill>
                <a:latin typeface="ARU Raisonne DemiBold" panose="020B0703040202040103"/>
              </a:rPr>
              <a:t>Recognition of the health, wellbeing and cost implications of loneliness and isolation in later life </a:t>
            </a:r>
          </a:p>
          <a:p>
            <a:endParaRPr lang="en-US" sz="2200" dirty="0">
              <a:solidFill>
                <a:schemeClr val="accent2">
                  <a:lumMod val="50000"/>
                </a:schemeClr>
              </a:solidFill>
            </a:endParaRPr>
          </a:p>
        </p:txBody>
      </p:sp>
      <p:sp>
        <p:nvSpPr>
          <p:cNvPr id="4" name="Content Placeholder 3"/>
          <p:cNvSpPr>
            <a:spLocks noGrp="1"/>
          </p:cNvSpPr>
          <p:nvPr>
            <p:ph sz="half" idx="2"/>
          </p:nvPr>
        </p:nvSpPr>
        <p:spPr>
          <a:xfrm>
            <a:off x="5507076" y="993032"/>
            <a:ext cx="4294649" cy="5423810"/>
          </a:xfrm>
        </p:spPr>
        <p:txBody>
          <a:bodyPr>
            <a:noAutofit/>
          </a:bodyPr>
          <a:lstStyle/>
          <a:p>
            <a:pPr>
              <a:spcAft>
                <a:spcPts val="1200"/>
              </a:spcAft>
            </a:pPr>
            <a:r>
              <a:rPr lang="en-US" sz="2200" dirty="0">
                <a:solidFill>
                  <a:schemeClr val="accent2">
                    <a:lumMod val="75000"/>
                  </a:schemeClr>
                </a:solidFill>
                <a:latin typeface="ARU Raisonne DemiBold" panose="020B0703040202040103"/>
              </a:rPr>
              <a:t>Aspirations to </a:t>
            </a:r>
            <a:r>
              <a:rPr lang="en-US" sz="2200" dirty="0">
                <a:solidFill>
                  <a:schemeClr val="accent2">
                    <a:lumMod val="75000"/>
                  </a:schemeClr>
                </a:solidFill>
                <a:latin typeface="ARU Raisonne DemiBold" panose="020B0703040202040103"/>
                <a:cs typeface="Calibri" panose="020F0502020204030204" pitchFamily="34" charset="0"/>
              </a:rPr>
              <a:t>↑</a:t>
            </a:r>
            <a:r>
              <a:rPr lang="en-US" sz="2200" dirty="0">
                <a:solidFill>
                  <a:schemeClr val="accent2">
                    <a:lumMod val="75000"/>
                  </a:schemeClr>
                </a:solidFill>
                <a:latin typeface="ARU Raisonne DemiBold" panose="020B0703040202040103"/>
              </a:rPr>
              <a:t>years in later life which are healthy and independent </a:t>
            </a:r>
            <a:r>
              <a:rPr lang="en-US" sz="2200" dirty="0">
                <a:solidFill>
                  <a:schemeClr val="accent2">
                    <a:lumMod val="75000"/>
                  </a:schemeClr>
                </a:solidFill>
                <a:latin typeface="ARU Raisonne DemiBold" panose="020B0703040202040103"/>
                <a:cs typeface="Calibri" panose="020F0502020204030204" pitchFamily="34" charset="0"/>
              </a:rPr>
              <a:t>→ </a:t>
            </a:r>
            <a:r>
              <a:rPr lang="en-US" sz="2200" dirty="0">
                <a:solidFill>
                  <a:schemeClr val="accent2">
                    <a:lumMod val="75000"/>
                  </a:schemeClr>
                </a:solidFill>
                <a:latin typeface="ARU Raisonne DemiBold" panose="020B0703040202040103"/>
              </a:rPr>
              <a:t>health, wellbeing, economic, productivity implications</a:t>
            </a:r>
          </a:p>
          <a:p>
            <a:pPr>
              <a:spcAft>
                <a:spcPts val="1200"/>
              </a:spcAft>
            </a:pPr>
            <a:r>
              <a:rPr lang="en-US" sz="2200" dirty="0">
                <a:solidFill>
                  <a:schemeClr val="accent2">
                    <a:lumMod val="75000"/>
                  </a:schemeClr>
                </a:solidFill>
                <a:latin typeface="ARU Raisonne DemiBold" panose="020B0703040202040103"/>
              </a:rPr>
              <a:t>Support for innovative and technological solutions</a:t>
            </a:r>
          </a:p>
          <a:p>
            <a:pPr>
              <a:spcAft>
                <a:spcPts val="1200"/>
              </a:spcAft>
            </a:pPr>
            <a:r>
              <a:rPr lang="en-US" sz="2200" i="1" dirty="0">
                <a:solidFill>
                  <a:schemeClr val="accent2">
                    <a:lumMod val="75000"/>
                  </a:schemeClr>
                </a:solidFill>
                <a:latin typeface="ARU Raisonne DemiBold" panose="020B0703040202040103"/>
              </a:rPr>
              <a:t>“Harness the power of innovation to help meet the needs of an ageing society”    </a:t>
            </a:r>
            <a:r>
              <a:rPr lang="en-US" sz="2200" dirty="0">
                <a:solidFill>
                  <a:schemeClr val="accent2">
                    <a:lumMod val="75000"/>
                  </a:schemeClr>
                </a:solidFill>
                <a:latin typeface="ARU Raisonne DemiBold" panose="020B0703040202040103"/>
              </a:rPr>
              <a:t>= 1 of 4 grand challenges of the Industrial Strategy</a:t>
            </a:r>
          </a:p>
        </p:txBody>
      </p:sp>
      <p:pic>
        <p:nvPicPr>
          <p:cNvPr id="14" name="Picture 13"/>
          <p:cNvPicPr>
            <a:picLocks noChangeAspect="1"/>
          </p:cNvPicPr>
          <p:nvPr/>
        </p:nvPicPr>
        <p:blipFill>
          <a:blip r:embed="rId3"/>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48794236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84" y="320842"/>
            <a:ext cx="11758556" cy="774032"/>
          </a:xfrm>
        </p:spPr>
        <p:txBody>
          <a:bodyPr>
            <a:noAutofit/>
          </a:bodyPr>
          <a:lstStyle/>
          <a:p>
            <a:r>
              <a:rPr lang="en-GB" sz="3800" b="1" dirty="0">
                <a:solidFill>
                  <a:schemeClr val="accent2">
                    <a:lumMod val="75000"/>
                  </a:schemeClr>
                </a:solidFill>
                <a:latin typeface="ARU Raisonne DemiBold" panose="020B0703040202040103"/>
              </a:rPr>
              <a:t>What is the Positive Ageing Research Institute (PARI)?</a:t>
            </a:r>
            <a:br>
              <a:rPr lang="en-GB" sz="3800" b="1" dirty="0">
                <a:solidFill>
                  <a:schemeClr val="accent2">
                    <a:lumMod val="75000"/>
                  </a:schemeClr>
                </a:solidFill>
                <a:latin typeface="ARU Raisonne DemiBold" panose="020B0703040202040103"/>
              </a:rPr>
            </a:br>
            <a:endParaRPr lang="en-US" sz="3800" dirty="0">
              <a:solidFill>
                <a:schemeClr val="accent2">
                  <a:lumMod val="75000"/>
                </a:schemeClr>
              </a:solidFill>
              <a:latin typeface="ARU Raisonne DemiBold" panose="020B0703040202040103"/>
            </a:endParaRPr>
          </a:p>
        </p:txBody>
      </p:sp>
      <p:sp>
        <p:nvSpPr>
          <p:cNvPr id="3" name="Content Placeholder 2"/>
          <p:cNvSpPr>
            <a:spLocks noGrp="1"/>
          </p:cNvSpPr>
          <p:nvPr>
            <p:ph idx="1"/>
          </p:nvPr>
        </p:nvSpPr>
        <p:spPr>
          <a:xfrm>
            <a:off x="184484" y="1589889"/>
            <a:ext cx="9545805" cy="1688965"/>
          </a:xfrm>
        </p:spPr>
        <p:txBody>
          <a:bodyPr>
            <a:normAutofit/>
          </a:bodyPr>
          <a:lstStyle/>
          <a:p>
            <a:pPr marL="0" indent="0">
              <a:spcAft>
                <a:spcPts val="1200"/>
              </a:spcAft>
              <a:buNone/>
            </a:pPr>
            <a:r>
              <a:rPr lang="en-GB" sz="2400" dirty="0">
                <a:solidFill>
                  <a:schemeClr val="accent2">
                    <a:lumMod val="75000"/>
                  </a:schemeClr>
                </a:solidFill>
                <a:latin typeface="ARU Raisonne DemiBold" panose="020B0703040202040103" pitchFamily="34" charset="0"/>
              </a:rPr>
              <a:t>Working with local, national and international partners, we conduct interdisciplinary research on ageing and life course processes- informing policy and practice and aiming to create more age-inclusive communities for today and the future.</a:t>
            </a:r>
          </a:p>
        </p:txBody>
      </p:sp>
      <p:pic>
        <p:nvPicPr>
          <p:cNvPr id="6" name="Picture 5"/>
          <p:cNvPicPr>
            <a:picLocks noChangeAspect="1"/>
          </p:cNvPicPr>
          <p:nvPr/>
        </p:nvPicPr>
        <p:blipFill>
          <a:blip r:embed="rId3"/>
          <a:stretch>
            <a:fillRect/>
          </a:stretch>
        </p:blipFill>
        <p:spPr>
          <a:xfrm>
            <a:off x="9587346" y="5119191"/>
            <a:ext cx="2355694" cy="1552018"/>
          </a:xfrm>
          <a:prstGeom prst="rect">
            <a:avLst/>
          </a:prstGeom>
        </p:spPr>
      </p:pic>
      <p:sp>
        <p:nvSpPr>
          <p:cNvPr id="4" name="Rectangle 3">
            <a:extLst>
              <a:ext uri="{FF2B5EF4-FFF2-40B4-BE49-F238E27FC236}">
                <a16:creationId xmlns:a16="http://schemas.microsoft.com/office/drawing/2014/main" id="{8580750A-2BAC-4DDD-A362-2765E89C395F}"/>
              </a:ext>
            </a:extLst>
          </p:cNvPr>
          <p:cNvSpPr/>
          <p:nvPr/>
        </p:nvSpPr>
        <p:spPr>
          <a:xfrm>
            <a:off x="184485" y="3127482"/>
            <a:ext cx="10098504" cy="2893100"/>
          </a:xfrm>
          <a:prstGeom prst="rect">
            <a:avLst/>
          </a:prstGeom>
        </p:spPr>
        <p:txBody>
          <a:bodyPr wrap="square">
            <a:spAutoFit/>
          </a:bodyPr>
          <a:lstStyle/>
          <a:p>
            <a:pPr>
              <a:lnSpc>
                <a:spcPct val="150000"/>
              </a:lnSpc>
            </a:pPr>
            <a:r>
              <a:rPr lang="en-GB" sz="2800" u="sng" dirty="0">
                <a:solidFill>
                  <a:schemeClr val="accent2">
                    <a:lumMod val="50000"/>
                  </a:schemeClr>
                </a:solidFill>
                <a:latin typeface="ARU Raisonne DemiBold" panose="020B0703040202040103" pitchFamily="34" charset="0"/>
              </a:rPr>
              <a:t>PARI research focus:</a:t>
            </a:r>
          </a:p>
          <a:p>
            <a:pPr lvl="1">
              <a:spcAft>
                <a:spcPts val="1200"/>
              </a:spcAft>
            </a:pPr>
            <a:r>
              <a:rPr lang="en-GB" sz="2400" b="1" dirty="0">
                <a:solidFill>
                  <a:schemeClr val="accent1">
                    <a:lumMod val="75000"/>
                  </a:schemeClr>
                </a:solidFill>
                <a:latin typeface="ARU Raisonne DemiBold" panose="020B0703040202040103" pitchFamily="34" charset="0"/>
              </a:rPr>
              <a:t>Promoting inclusion </a:t>
            </a:r>
            <a:r>
              <a:rPr lang="en-GB" sz="2400" dirty="0">
                <a:solidFill>
                  <a:schemeClr val="accent2">
                    <a:lumMod val="50000"/>
                  </a:schemeClr>
                </a:solidFill>
                <a:latin typeface="ARU Raisonne DemiBold" panose="020B0703040202040103" pitchFamily="34" charset="0"/>
              </a:rPr>
              <a:t>(Intergenerational research, UP project, </a:t>
            </a:r>
            <a:r>
              <a:rPr lang="en-US" sz="2400" dirty="0">
                <a:solidFill>
                  <a:schemeClr val="accent2">
                    <a:lumMod val="50000"/>
                  </a:schemeClr>
                </a:solidFill>
                <a:latin typeface="ARU Raisonne DemiBold" panose="020B0703040202040103" pitchFamily="34" charset="0"/>
              </a:rPr>
              <a:t>BAME ageing research</a:t>
            </a:r>
            <a:r>
              <a:rPr lang="en-GB" sz="2400" dirty="0">
                <a:solidFill>
                  <a:schemeClr val="accent2">
                    <a:lumMod val="50000"/>
                  </a:schemeClr>
                </a:solidFill>
                <a:latin typeface="ARU Raisonne DemiBold" panose="020B0703040202040103" pitchFamily="34" charset="0"/>
              </a:rPr>
              <a:t>)</a:t>
            </a:r>
          </a:p>
          <a:p>
            <a:pPr lvl="1">
              <a:spcAft>
                <a:spcPts val="1200"/>
              </a:spcAft>
            </a:pPr>
            <a:r>
              <a:rPr lang="en-US" sz="2400" b="1" dirty="0">
                <a:solidFill>
                  <a:schemeClr val="accent1">
                    <a:lumMod val="75000"/>
                  </a:schemeClr>
                </a:solidFill>
                <a:latin typeface="ARU Raisonne DemiBold" panose="020B0703040202040103" pitchFamily="34" charset="0"/>
              </a:rPr>
              <a:t>Healthy Ageing Across the Life Course </a:t>
            </a:r>
            <a:r>
              <a:rPr lang="en-US" sz="2400" dirty="0">
                <a:solidFill>
                  <a:schemeClr val="accent2">
                    <a:lumMod val="50000"/>
                  </a:schemeClr>
                </a:solidFill>
                <a:latin typeface="ARU Raisonne DemiBold" panose="020B0703040202040103" pitchFamily="34" charset="0"/>
              </a:rPr>
              <a:t>(Systematic reviews + research related to living well for longer, loneliness, pain, lifestyle etc.). </a:t>
            </a:r>
            <a:endParaRPr lang="en-GB" sz="2400" dirty="0">
              <a:solidFill>
                <a:schemeClr val="accent2">
                  <a:lumMod val="50000"/>
                </a:schemeClr>
              </a:solidFill>
              <a:latin typeface="ARU Raisonne DemiBold" panose="020B0703040202040103" pitchFamily="34" charset="0"/>
            </a:endParaRPr>
          </a:p>
          <a:p>
            <a:pPr lvl="1">
              <a:spcAft>
                <a:spcPts val="1200"/>
              </a:spcAft>
            </a:pPr>
            <a:r>
              <a:rPr lang="en-GB" sz="2400" b="1" dirty="0">
                <a:solidFill>
                  <a:schemeClr val="accent1">
                    <a:lumMod val="75000"/>
                  </a:schemeClr>
                </a:solidFill>
                <a:latin typeface="ARU Raisonne DemiBold" panose="020B0703040202040103" pitchFamily="34" charset="0"/>
              </a:rPr>
              <a:t>Enabling Technologies</a:t>
            </a:r>
            <a:r>
              <a:rPr lang="en-GB" sz="2400" dirty="0">
                <a:solidFill>
                  <a:schemeClr val="accent1">
                    <a:lumMod val="75000"/>
                  </a:schemeClr>
                </a:solidFill>
                <a:latin typeface="ARU Raisonne DemiBold" panose="020B0703040202040103" pitchFamily="34" charset="0"/>
              </a:rPr>
              <a:t>…</a:t>
            </a:r>
            <a:endParaRPr lang="en-US" sz="2400" dirty="0">
              <a:solidFill>
                <a:schemeClr val="accent1">
                  <a:lumMod val="75000"/>
                </a:schemeClr>
              </a:solidFill>
              <a:latin typeface="ARU Raisonne DemiBold" panose="020B0703040202040103" pitchFamily="34" charset="0"/>
            </a:endParaRPr>
          </a:p>
        </p:txBody>
      </p:sp>
    </p:spTree>
    <p:extLst>
      <p:ext uri="{BB962C8B-B14F-4D97-AF65-F5344CB8AC3E}">
        <p14:creationId xmlns:p14="http://schemas.microsoft.com/office/powerpoint/2010/main" val="24050266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47" y="104597"/>
            <a:ext cx="9440812" cy="1262994"/>
          </a:xfrm>
        </p:spPr>
        <p:txBody>
          <a:bodyPr>
            <a:normAutofit fontScale="90000"/>
          </a:bodyPr>
          <a:lstStyle/>
          <a:p>
            <a:r>
              <a:rPr lang="en-GB" sz="4200" b="1" dirty="0">
                <a:solidFill>
                  <a:schemeClr val="accent2">
                    <a:lumMod val="75000"/>
                  </a:schemeClr>
                </a:solidFill>
                <a:latin typeface="ARU Raisonne DemiBold" panose="020B0703040202040103" pitchFamily="34" charset="0"/>
              </a:rPr>
              <a:t>The Value of Age Technology &amp; Living Laboratory Research</a:t>
            </a:r>
            <a:r>
              <a:rPr lang="en-GB" b="1" dirty="0">
                <a:solidFill>
                  <a:schemeClr val="accent2">
                    <a:lumMod val="75000"/>
                  </a:schemeClr>
                </a:solidFill>
              </a:rPr>
              <a:t/>
            </a:r>
            <a:br>
              <a:rPr lang="en-GB" b="1" dirty="0">
                <a:solidFill>
                  <a:schemeClr val="accent2">
                    <a:lumMod val="75000"/>
                  </a:schemeClr>
                </a:solidFill>
              </a:rPr>
            </a:br>
            <a:endParaRPr lang="en-US" dirty="0">
              <a:solidFill>
                <a:schemeClr val="accent2">
                  <a:lumMod val="75000"/>
                </a:schemeClr>
              </a:solidFill>
            </a:endParaRPr>
          </a:p>
        </p:txBody>
      </p:sp>
      <p:sp>
        <p:nvSpPr>
          <p:cNvPr id="3" name="Content Placeholder 2"/>
          <p:cNvSpPr>
            <a:spLocks noGrp="1"/>
          </p:cNvSpPr>
          <p:nvPr>
            <p:ph sz="half" idx="1"/>
          </p:nvPr>
        </p:nvSpPr>
        <p:spPr>
          <a:xfrm>
            <a:off x="247138" y="1768321"/>
            <a:ext cx="4434691" cy="4584352"/>
          </a:xfrm>
        </p:spPr>
        <p:txBody>
          <a:bodyPr>
            <a:normAutofit fontScale="85000" lnSpcReduction="20000"/>
          </a:bodyPr>
          <a:lstStyle/>
          <a:p>
            <a:pPr marL="0" indent="0">
              <a:lnSpc>
                <a:spcPct val="100000"/>
              </a:lnSpc>
              <a:spcBef>
                <a:spcPts val="0"/>
              </a:spcBef>
              <a:buNone/>
              <a:defRPr/>
            </a:pPr>
            <a:r>
              <a:rPr lang="en-GB" sz="2800" b="1" dirty="0">
                <a:solidFill>
                  <a:schemeClr val="accent1">
                    <a:lumMod val="75000"/>
                  </a:schemeClr>
                </a:solidFill>
                <a:latin typeface="ARU Raisonne DemiBold" panose="020B0703040202040103" pitchFamily="34" charset="0"/>
              </a:rPr>
              <a:t>Improving care through new technologies</a:t>
            </a:r>
          </a:p>
          <a:p>
            <a:pPr>
              <a:lnSpc>
                <a:spcPct val="120000"/>
              </a:lnSpc>
              <a:spcBef>
                <a:spcPts val="0"/>
              </a:spcBef>
              <a:defRPr/>
            </a:pPr>
            <a:r>
              <a:rPr lang="en-GB" sz="2600" dirty="0">
                <a:solidFill>
                  <a:schemeClr val="accent2">
                    <a:lumMod val="50000"/>
                  </a:schemeClr>
                </a:solidFill>
                <a:latin typeface="ARU Raisonne DemiBold" panose="020B0703040202040103" pitchFamily="34" charset="0"/>
              </a:rPr>
              <a:t>Internet of things technologies  (IoT) can help people remain independent for longer if they have care needs, such as remote monitoring sensors to alert friends and loved ones when there is an emergency. </a:t>
            </a:r>
          </a:p>
          <a:p>
            <a:pPr>
              <a:lnSpc>
                <a:spcPct val="120000"/>
              </a:lnSpc>
              <a:spcBef>
                <a:spcPts val="0"/>
              </a:spcBef>
              <a:defRPr/>
            </a:pPr>
            <a:r>
              <a:rPr lang="en-GB" sz="2600" dirty="0">
                <a:solidFill>
                  <a:schemeClr val="accent2">
                    <a:lumMod val="50000"/>
                  </a:schemeClr>
                </a:solidFill>
                <a:latin typeface="ARU Raisonne DemiBold" panose="020B0703040202040103" pitchFamily="34" charset="0"/>
              </a:rPr>
              <a:t>They can also be used to collect vital data that enables preventative action. </a:t>
            </a:r>
          </a:p>
          <a:p>
            <a:pPr>
              <a:lnSpc>
                <a:spcPct val="120000"/>
              </a:lnSpc>
              <a:spcBef>
                <a:spcPts val="0"/>
              </a:spcBef>
              <a:defRPr/>
            </a:pPr>
            <a:r>
              <a:rPr lang="en-GB" sz="2600" dirty="0">
                <a:solidFill>
                  <a:schemeClr val="accent2">
                    <a:lumMod val="50000"/>
                  </a:schemeClr>
                </a:solidFill>
                <a:latin typeface="ARU Raisonne DemiBold" panose="020B0703040202040103" pitchFamily="34" charset="0"/>
              </a:rPr>
              <a:t>(Industrial strategy)</a:t>
            </a:r>
          </a:p>
          <a:p>
            <a:endParaRPr lang="en-US" dirty="0"/>
          </a:p>
        </p:txBody>
      </p:sp>
      <p:sp>
        <p:nvSpPr>
          <p:cNvPr id="4" name="Content Placeholder 3"/>
          <p:cNvSpPr>
            <a:spLocks noGrp="1"/>
          </p:cNvSpPr>
          <p:nvPr>
            <p:ph sz="half" idx="2"/>
          </p:nvPr>
        </p:nvSpPr>
        <p:spPr>
          <a:xfrm>
            <a:off x="4678351" y="1677717"/>
            <a:ext cx="5338618" cy="5075686"/>
          </a:xfrm>
        </p:spPr>
        <p:txBody>
          <a:bodyPr>
            <a:noAutofit/>
          </a:bodyPr>
          <a:lstStyle/>
          <a:p>
            <a:pPr>
              <a:spcBef>
                <a:spcPts val="0"/>
              </a:spcBef>
              <a:spcAft>
                <a:spcPts val="1200"/>
              </a:spcAft>
              <a:defRPr/>
            </a:pPr>
            <a:r>
              <a:rPr lang="en-GB" sz="2400" b="1" dirty="0">
                <a:solidFill>
                  <a:schemeClr val="accent1">
                    <a:lumMod val="75000"/>
                  </a:schemeClr>
                </a:solidFill>
                <a:latin typeface="ARU Raisonne DemiBold" panose="020B0703040202040103" pitchFamily="34" charset="0"/>
              </a:rPr>
              <a:t>Vodafone’s new V-SOS wristband </a:t>
            </a:r>
          </a:p>
          <a:p>
            <a:pPr marL="0" indent="0">
              <a:spcBef>
                <a:spcPts val="0"/>
              </a:spcBef>
              <a:spcAft>
                <a:spcPts val="1200"/>
              </a:spcAft>
              <a:buNone/>
              <a:defRPr/>
            </a:pPr>
            <a:r>
              <a:rPr lang="en-GB" sz="2000" dirty="0">
                <a:solidFill>
                  <a:schemeClr val="accent2">
                    <a:lumMod val="50000"/>
                  </a:schemeClr>
                </a:solidFill>
                <a:latin typeface="ARU Raisonne DemiBold" panose="020B0703040202040103" pitchFamily="34" charset="0"/>
              </a:rPr>
              <a:t>This product can detect falls, and features an SOS button – has a simple interface. The wristband will alert family members if the wearer needs help, whether they are out or at home</a:t>
            </a:r>
          </a:p>
          <a:p>
            <a:pPr>
              <a:spcBef>
                <a:spcPts val="0"/>
              </a:spcBef>
              <a:spcAft>
                <a:spcPts val="1200"/>
              </a:spcAft>
              <a:defRPr/>
            </a:pPr>
            <a:r>
              <a:rPr lang="en-US" sz="2400" b="1" dirty="0" err="1">
                <a:solidFill>
                  <a:schemeClr val="accent1">
                    <a:lumMod val="75000"/>
                  </a:schemeClr>
                </a:solidFill>
                <a:latin typeface="ARU Raisonne DemiBold" panose="020B0703040202040103" pitchFamily="34" charset="0"/>
              </a:rPr>
              <a:t>Sensara</a:t>
            </a:r>
            <a:r>
              <a:rPr lang="en-US" sz="2400" b="1" dirty="0">
                <a:solidFill>
                  <a:schemeClr val="accent1">
                    <a:lumMod val="75000"/>
                  </a:schemeClr>
                </a:solidFill>
                <a:latin typeface="ARU Raisonne DemiBold" panose="020B0703040202040103" pitchFamily="34" charset="0"/>
              </a:rPr>
              <a:t> </a:t>
            </a:r>
            <a:r>
              <a:rPr lang="en-US" sz="2400" b="1" dirty="0" err="1">
                <a:solidFill>
                  <a:schemeClr val="accent1">
                    <a:lumMod val="75000"/>
                  </a:schemeClr>
                </a:solidFill>
                <a:latin typeface="ARU Raisonne DemiBold" panose="020B0703040202040103" pitchFamily="34" charset="0"/>
              </a:rPr>
              <a:t>HomeCare</a:t>
            </a:r>
            <a:r>
              <a:rPr lang="en-US" sz="2400" b="1" dirty="0">
                <a:solidFill>
                  <a:schemeClr val="accent1">
                    <a:lumMod val="75000"/>
                  </a:schemeClr>
                </a:solidFill>
                <a:latin typeface="ARU Raisonne DemiBold" panose="020B0703040202040103" pitchFamily="34" charset="0"/>
              </a:rPr>
              <a:t> </a:t>
            </a:r>
            <a:endParaRPr lang="en-US" sz="2400" b="1" dirty="0">
              <a:solidFill>
                <a:schemeClr val="accent2">
                  <a:lumMod val="50000"/>
                </a:schemeClr>
              </a:solidFill>
              <a:latin typeface="ARU Raisonne DemiBold" panose="020B0703040202040103" pitchFamily="34" charset="0"/>
            </a:endParaRPr>
          </a:p>
          <a:p>
            <a:pPr marL="0" lvl="0" indent="0">
              <a:spcBef>
                <a:spcPts val="0"/>
              </a:spcBef>
              <a:spcAft>
                <a:spcPts val="1200"/>
              </a:spcAft>
              <a:buNone/>
              <a:defRPr/>
            </a:pPr>
            <a:r>
              <a:rPr lang="en-US" sz="2000" dirty="0">
                <a:solidFill>
                  <a:schemeClr val="accent2">
                    <a:lumMod val="50000"/>
                  </a:schemeClr>
                </a:solidFill>
                <a:latin typeface="ARU Raisonne DemiBold" panose="020B0703040202040103" pitchFamily="34" charset="0"/>
              </a:rPr>
              <a:t>This product helps senior citizen to stay independent. With the help of family and friends, it helps older people to live safely in their  own home for as long as possible. It also alerts the user of potential health risks, such as increased  risk of falling or the possibility of dehydration</a:t>
            </a:r>
            <a:r>
              <a:rPr lang="en-GB" sz="1600" dirty="0">
                <a:solidFill>
                  <a:schemeClr val="accent2">
                    <a:lumMod val="50000"/>
                  </a:schemeClr>
                </a:solidFill>
                <a:latin typeface="ARU Raisonne DemiBold" panose="020B0703040202040103" pitchFamily="34" charset="0"/>
              </a:rPr>
              <a:t>.</a:t>
            </a:r>
            <a:endParaRPr lang="en-US" sz="1600" dirty="0">
              <a:solidFill>
                <a:schemeClr val="accent2">
                  <a:lumMod val="50000"/>
                </a:schemeClr>
              </a:solidFill>
              <a:latin typeface="ARU Raisonne DemiBold" panose="020B0703040202040103" pitchFamily="34" charset="0"/>
            </a:endParaRPr>
          </a:p>
        </p:txBody>
      </p:sp>
      <p:pic>
        <p:nvPicPr>
          <p:cNvPr id="10" name="Picture 9"/>
          <p:cNvPicPr>
            <a:picLocks noChangeAspect="1"/>
          </p:cNvPicPr>
          <p:nvPr/>
        </p:nvPicPr>
        <p:blipFill>
          <a:blip r:embed="rId3"/>
          <a:stretch>
            <a:fillRect/>
          </a:stretch>
        </p:blipFill>
        <p:spPr>
          <a:xfrm>
            <a:off x="9688958" y="216891"/>
            <a:ext cx="2254082" cy="1378065"/>
          </a:xfrm>
          <a:prstGeom prst="rect">
            <a:avLst/>
          </a:prstGeom>
        </p:spPr>
      </p:pic>
      <p:pic>
        <p:nvPicPr>
          <p:cNvPr id="12" name="Picture 11"/>
          <p:cNvPicPr>
            <a:picLocks noChangeAspect="1"/>
          </p:cNvPicPr>
          <p:nvPr/>
        </p:nvPicPr>
        <p:blipFill>
          <a:blip r:embed="rId4"/>
          <a:stretch>
            <a:fillRect/>
          </a:stretch>
        </p:blipFill>
        <p:spPr>
          <a:xfrm>
            <a:off x="9587346" y="5119191"/>
            <a:ext cx="2355694" cy="1552018"/>
          </a:xfrm>
          <a:prstGeom prst="rect">
            <a:avLst/>
          </a:prstGeom>
        </p:spPr>
      </p:pic>
      <p:pic>
        <p:nvPicPr>
          <p:cNvPr id="1026" name="Picture 2" descr="Image result for V-SOS wristband">
            <a:extLst>
              <a:ext uri="{FF2B5EF4-FFF2-40B4-BE49-F238E27FC236}">
                <a16:creationId xmlns:a16="http://schemas.microsoft.com/office/drawing/2014/main" id="{A636BFFD-614B-4996-9E07-F888D9A4D91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51567" y="1738809"/>
            <a:ext cx="1981899" cy="111481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E78A1A5F-7D4F-4DFC-BA08-715F4912D63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17543" r="17159" b="12691"/>
          <a:stretch/>
        </p:blipFill>
        <p:spPr>
          <a:xfrm>
            <a:off x="10137408" y="2989789"/>
            <a:ext cx="1796058" cy="1993240"/>
          </a:xfrm>
          <a:prstGeom prst="rect">
            <a:avLst/>
          </a:prstGeom>
        </p:spPr>
      </p:pic>
    </p:spTree>
    <p:extLst>
      <p:ext uri="{BB962C8B-B14F-4D97-AF65-F5344CB8AC3E}">
        <p14:creationId xmlns:p14="http://schemas.microsoft.com/office/powerpoint/2010/main" val="20332692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11" y="350425"/>
            <a:ext cx="11018073" cy="1325563"/>
          </a:xfrm>
        </p:spPr>
        <p:txBody>
          <a:bodyPr>
            <a:normAutofit/>
          </a:bodyPr>
          <a:lstStyle/>
          <a:p>
            <a:r>
              <a:rPr lang="en-GB" sz="4000" b="1" dirty="0">
                <a:solidFill>
                  <a:schemeClr val="accent2">
                    <a:lumMod val="75000"/>
                  </a:schemeClr>
                </a:solidFill>
                <a:latin typeface="ARU Raisonne DemiBold" panose="020B0703040202040103" pitchFamily="34" charset="0"/>
              </a:rPr>
              <a:t>The PARI Living Lab</a:t>
            </a:r>
            <a:endParaRPr lang="en-US" sz="4000" dirty="0">
              <a:solidFill>
                <a:schemeClr val="accent2">
                  <a:lumMod val="75000"/>
                </a:schemeClr>
              </a:solidFill>
              <a:latin typeface="ARU Raisonne DemiBold" panose="020B0703040202040103" pitchFamily="34" charset="0"/>
            </a:endParaRPr>
          </a:p>
        </p:txBody>
      </p:sp>
      <p:sp>
        <p:nvSpPr>
          <p:cNvPr id="3" name="Content Placeholder 2"/>
          <p:cNvSpPr>
            <a:spLocks noGrp="1"/>
          </p:cNvSpPr>
          <p:nvPr>
            <p:ph sz="half" idx="1"/>
          </p:nvPr>
        </p:nvSpPr>
        <p:spPr>
          <a:xfrm>
            <a:off x="-114270" y="1283475"/>
            <a:ext cx="6030680" cy="5388058"/>
          </a:xfrm>
        </p:spPr>
        <p:txBody>
          <a:bodyPr>
            <a:normAutofit/>
          </a:bodyPr>
          <a:lstStyle/>
          <a:p>
            <a:pPr lvl="1">
              <a:spcAft>
                <a:spcPts val="1200"/>
              </a:spcAft>
            </a:pPr>
            <a:r>
              <a:rPr lang="en-US" sz="2400" dirty="0">
                <a:solidFill>
                  <a:schemeClr val="accent2">
                    <a:lumMod val="75000"/>
                  </a:schemeClr>
                </a:solidFill>
                <a:latin typeface="ARU Raisonne DemiBold" panose="020B0703040202040103"/>
              </a:rPr>
              <a:t>Established in 2017 in the Positive Ageing Research Institute at ARU</a:t>
            </a:r>
          </a:p>
          <a:p>
            <a:pPr lvl="1">
              <a:spcAft>
                <a:spcPts val="1200"/>
              </a:spcAft>
            </a:pPr>
            <a:r>
              <a:rPr lang="en-US" sz="2400" dirty="0">
                <a:solidFill>
                  <a:schemeClr val="accent2">
                    <a:lumMod val="75000"/>
                  </a:schemeClr>
                </a:solidFill>
                <a:latin typeface="ARU Raisonne DemiBold" panose="020B0703040202040103"/>
              </a:rPr>
              <a:t>Co-creating technological health and social innovations for ageing in place</a:t>
            </a:r>
          </a:p>
          <a:p>
            <a:pPr lvl="1">
              <a:spcAft>
                <a:spcPts val="1200"/>
              </a:spcAft>
            </a:pPr>
            <a:r>
              <a:rPr lang="en-US" sz="2400" dirty="0">
                <a:solidFill>
                  <a:schemeClr val="accent2">
                    <a:lumMod val="75000"/>
                  </a:schemeClr>
                </a:solidFill>
                <a:latin typeface="ARU Raisonne DemiBold" panose="020B0703040202040103"/>
              </a:rPr>
              <a:t>User-centered research</a:t>
            </a:r>
          </a:p>
          <a:p>
            <a:pPr lvl="1">
              <a:spcAft>
                <a:spcPts val="1200"/>
              </a:spcAft>
            </a:pPr>
            <a:r>
              <a:rPr lang="en-US" sz="2400" dirty="0">
                <a:solidFill>
                  <a:schemeClr val="accent2">
                    <a:lumMod val="75000"/>
                  </a:schemeClr>
                </a:solidFill>
                <a:latin typeface="ARU Raisonne DemiBold" panose="020B0703040202040103"/>
              </a:rPr>
              <a:t>Collaborative research with older adults, health and care providers, local authorities, age charities and other third sector organisations and product developers. </a:t>
            </a:r>
          </a:p>
          <a:p>
            <a:pPr marL="0" indent="0">
              <a:buNone/>
            </a:pPr>
            <a:endParaRPr lang="en-US" dirty="0">
              <a:solidFill>
                <a:schemeClr val="accent2">
                  <a:lumMod val="75000"/>
                </a:schemeClr>
              </a:solidFill>
              <a:latin typeface="ARU Raisonne DemiBold" panose="020B0703040202040103"/>
            </a:endParaRPr>
          </a:p>
        </p:txBody>
      </p:sp>
      <p:pic>
        <p:nvPicPr>
          <p:cNvPr id="7" name="Content Placeholder 6" descr="RIS3 Phase 1: Governance | Online S3 Platform"/>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l="383" r="383"/>
          <a:stretch>
            <a:fillRect/>
          </a:stretch>
        </p:blipFill>
        <p:spPr>
          <a:xfrm>
            <a:off x="6275591" y="1395275"/>
            <a:ext cx="4318000" cy="4351338"/>
          </a:xfrm>
          <a:prstGeom prst="rect">
            <a:avLst/>
          </a:prstGeom>
        </p:spPr>
      </p:pic>
      <p:sp>
        <p:nvSpPr>
          <p:cNvPr id="4" name="Rectangle 3"/>
          <p:cNvSpPr/>
          <p:nvPr/>
        </p:nvSpPr>
        <p:spPr>
          <a:xfrm>
            <a:off x="6494003" y="574025"/>
            <a:ext cx="3402452" cy="821250"/>
          </a:xfrm>
          <a:prstGeom prst="rect">
            <a:avLst/>
          </a:prstGeom>
        </p:spPr>
        <p:txBody>
          <a:bodyPr wrap="square">
            <a:spAutoFit/>
          </a:bodyPr>
          <a:lstStyle/>
          <a:p>
            <a:pPr lvl="1">
              <a:lnSpc>
                <a:spcPct val="90000"/>
              </a:lnSpc>
              <a:spcBef>
                <a:spcPts val="500"/>
              </a:spcBef>
            </a:pPr>
            <a:endParaRPr lang="en-US" sz="2400" b="1" dirty="0">
              <a:solidFill>
                <a:schemeClr val="accent2">
                  <a:lumMod val="75000"/>
                </a:schemeClr>
              </a:solidFill>
            </a:endParaRPr>
          </a:p>
          <a:p>
            <a:pPr lvl="1">
              <a:lnSpc>
                <a:spcPct val="90000"/>
              </a:lnSpc>
              <a:spcBef>
                <a:spcPts val="500"/>
              </a:spcBef>
            </a:pPr>
            <a:r>
              <a:rPr lang="en-US" sz="2400" b="1" dirty="0">
                <a:solidFill>
                  <a:schemeClr val="accent2">
                    <a:lumMod val="75000"/>
                  </a:schemeClr>
                </a:solidFill>
                <a:latin typeface="ARU Raisonne DemiBold" panose="020B0703040202040103" pitchFamily="34" charset="0"/>
              </a:rPr>
              <a:t>Partnership working</a:t>
            </a:r>
          </a:p>
        </p:txBody>
      </p:sp>
      <p:pic>
        <p:nvPicPr>
          <p:cNvPr id="9" name="Picture 8"/>
          <p:cNvPicPr>
            <a:picLocks noChangeAspect="1"/>
          </p:cNvPicPr>
          <p:nvPr/>
        </p:nvPicPr>
        <p:blipFill>
          <a:blip r:embed="rId4"/>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254078513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249" y="433131"/>
            <a:ext cx="11434698" cy="1450056"/>
          </a:xfrm>
        </p:spPr>
        <p:txBody>
          <a:bodyPr>
            <a:noAutofit/>
          </a:bodyPr>
          <a:lstStyle/>
          <a:p>
            <a:r>
              <a:rPr lang="en-US" sz="4000" b="1" dirty="0">
                <a:solidFill>
                  <a:schemeClr val="accent2">
                    <a:lumMod val="75000"/>
                  </a:schemeClr>
                </a:solidFill>
                <a:latin typeface="ARU Raisonne DemiBold" panose="020B0703040202040103" pitchFamily="34" charset="0"/>
              </a:rPr>
              <a:t>The PARI LL- ARU</a:t>
            </a:r>
          </a:p>
        </p:txBody>
      </p:sp>
      <p:sp>
        <p:nvSpPr>
          <p:cNvPr id="3" name="Content Placeholder 2"/>
          <p:cNvSpPr>
            <a:spLocks noGrp="1"/>
          </p:cNvSpPr>
          <p:nvPr>
            <p:ph idx="1"/>
          </p:nvPr>
        </p:nvSpPr>
        <p:spPr>
          <a:xfrm>
            <a:off x="356249" y="1220905"/>
            <a:ext cx="4945666" cy="5450304"/>
          </a:xfrm>
        </p:spPr>
        <p:txBody>
          <a:bodyPr>
            <a:normAutofit fontScale="92500" lnSpcReduction="20000"/>
          </a:bodyPr>
          <a:lstStyle/>
          <a:p>
            <a:pPr marL="0" indent="0">
              <a:spcAft>
                <a:spcPts val="1200"/>
              </a:spcAft>
              <a:buNone/>
            </a:pPr>
            <a:r>
              <a:rPr lang="en-US" sz="2600" b="1" dirty="0">
                <a:solidFill>
                  <a:schemeClr val="accent1">
                    <a:lumMod val="75000"/>
                  </a:schemeClr>
                </a:solidFill>
                <a:latin typeface="ARU Raisonne DemiBold" panose="020B0703040202040103" pitchFamily="34" charset="0"/>
              </a:rPr>
              <a:t>Aim</a:t>
            </a:r>
            <a:r>
              <a:rPr lang="en-US" sz="2600" dirty="0">
                <a:solidFill>
                  <a:schemeClr val="accent1">
                    <a:lumMod val="75000"/>
                  </a:schemeClr>
                </a:solidFill>
                <a:latin typeface="ARU Raisonne DemiBold" panose="020B0703040202040103" pitchFamily="34" charset="0"/>
              </a:rPr>
              <a:t> </a:t>
            </a:r>
          </a:p>
          <a:p>
            <a:pPr marL="0" indent="0">
              <a:spcBef>
                <a:spcPts val="0"/>
              </a:spcBef>
              <a:spcAft>
                <a:spcPts val="1200"/>
              </a:spcAft>
              <a:buNone/>
            </a:pPr>
            <a:r>
              <a:rPr lang="en-US" sz="2600" dirty="0">
                <a:solidFill>
                  <a:schemeClr val="accent2">
                    <a:lumMod val="75000"/>
                  </a:schemeClr>
                </a:solidFill>
                <a:latin typeface="ARU Raisonne DemiBold" panose="020B0703040202040103" pitchFamily="34" charset="0"/>
              </a:rPr>
              <a:t>To translate innovative ideas into sustainable commercial products that make a positive difference in the lives of older people. </a:t>
            </a:r>
          </a:p>
          <a:p>
            <a:pPr marL="0" indent="0">
              <a:spcAft>
                <a:spcPts val="1200"/>
              </a:spcAft>
              <a:buNone/>
            </a:pPr>
            <a:r>
              <a:rPr lang="en-US" sz="2600" b="1" dirty="0">
                <a:solidFill>
                  <a:schemeClr val="accent1">
                    <a:lumMod val="75000"/>
                  </a:schemeClr>
                </a:solidFill>
                <a:latin typeface="ARU Raisonne DemiBold" panose="020B0703040202040103" pitchFamily="34" charset="0"/>
              </a:rPr>
              <a:t>User</a:t>
            </a:r>
            <a:r>
              <a:rPr lang="en-US" sz="2600" dirty="0">
                <a:solidFill>
                  <a:schemeClr val="accent1">
                    <a:lumMod val="75000"/>
                  </a:schemeClr>
                </a:solidFill>
                <a:latin typeface="ARU Raisonne DemiBold" panose="020B0703040202040103" pitchFamily="34" charset="0"/>
              </a:rPr>
              <a:t> </a:t>
            </a:r>
            <a:r>
              <a:rPr lang="en-US" sz="2600" b="1" dirty="0">
                <a:solidFill>
                  <a:schemeClr val="accent1">
                    <a:lumMod val="75000"/>
                  </a:schemeClr>
                </a:solidFill>
                <a:latin typeface="ARU Raisonne DemiBold" panose="020B0703040202040103" pitchFamily="34" charset="0"/>
              </a:rPr>
              <a:t>Panel</a:t>
            </a:r>
            <a:r>
              <a:rPr lang="en-US" sz="2600" dirty="0">
                <a:solidFill>
                  <a:schemeClr val="accent1">
                    <a:lumMod val="75000"/>
                  </a:schemeClr>
                </a:solidFill>
                <a:latin typeface="ARU Raisonne DemiBold" panose="020B0703040202040103" pitchFamily="34" charset="0"/>
              </a:rPr>
              <a:t> </a:t>
            </a:r>
          </a:p>
          <a:p>
            <a:pPr lvl="1">
              <a:spcAft>
                <a:spcPts val="1200"/>
              </a:spcAft>
            </a:pPr>
            <a:r>
              <a:rPr lang="en-US" sz="2600" dirty="0">
                <a:solidFill>
                  <a:schemeClr val="accent2">
                    <a:lumMod val="75000"/>
                  </a:schemeClr>
                </a:solidFill>
                <a:latin typeface="ARU Raisonne DemiBold" panose="020B0703040202040103" pitchFamily="34" charset="0"/>
              </a:rPr>
              <a:t>We maintain a large panel of older adults and their proxies: Diverse, Local and Cross-border </a:t>
            </a:r>
          </a:p>
          <a:p>
            <a:pPr lvl="1">
              <a:spcAft>
                <a:spcPts val="1200"/>
              </a:spcAft>
            </a:pPr>
            <a:r>
              <a:rPr lang="en-US" sz="2600" dirty="0">
                <a:solidFill>
                  <a:schemeClr val="accent2">
                    <a:lumMod val="75000"/>
                  </a:schemeClr>
                </a:solidFill>
                <a:latin typeface="ARU Raisonne DemiBold" panose="020B0703040202040103" pitchFamily="34" charset="0"/>
              </a:rPr>
              <a:t>A panel of stakeholders to allow testing, advise on product development and market orientations. </a:t>
            </a:r>
          </a:p>
          <a:p>
            <a:pPr lvl="1">
              <a:lnSpc>
                <a:spcPct val="160000"/>
              </a:lnSpc>
            </a:pPr>
            <a:endParaRPr lang="en-US" sz="1800" dirty="0">
              <a:solidFill>
                <a:schemeClr val="accent2">
                  <a:lumMod val="75000"/>
                </a:schemeClr>
              </a:solidFill>
              <a:latin typeface="ARU Raisonne DemiBold" panose="020B0703040202040103" pitchFamily="34" charset="0"/>
            </a:endParaRPr>
          </a:p>
        </p:txBody>
      </p:sp>
      <p:pic>
        <p:nvPicPr>
          <p:cNvPr id="6" name="Picture 5"/>
          <p:cNvPicPr>
            <a:picLocks noChangeAspect="1"/>
          </p:cNvPicPr>
          <p:nvPr/>
        </p:nvPicPr>
        <p:blipFill>
          <a:blip r:embed="rId3"/>
          <a:stretch>
            <a:fillRect/>
          </a:stretch>
        </p:blipFill>
        <p:spPr>
          <a:xfrm>
            <a:off x="9587346" y="5119191"/>
            <a:ext cx="2355694" cy="1552018"/>
          </a:xfrm>
          <a:prstGeom prst="rect">
            <a:avLst/>
          </a:prstGeom>
        </p:spPr>
      </p:pic>
      <p:sp>
        <p:nvSpPr>
          <p:cNvPr id="7" name="Content Placeholder 2">
            <a:extLst>
              <a:ext uri="{FF2B5EF4-FFF2-40B4-BE49-F238E27FC236}">
                <a16:creationId xmlns:a16="http://schemas.microsoft.com/office/drawing/2014/main" id="{60601C14-A7A3-4FF9-8BED-B41F1E4A5536}"/>
              </a:ext>
            </a:extLst>
          </p:cNvPr>
          <p:cNvSpPr txBox="1">
            <a:spLocks/>
          </p:cNvSpPr>
          <p:nvPr/>
        </p:nvSpPr>
        <p:spPr>
          <a:xfrm>
            <a:off x="5301915" y="1144711"/>
            <a:ext cx="4660232" cy="545030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Aft>
                <a:spcPts val="1200"/>
              </a:spcAft>
              <a:buFont typeface="Wingdings 3" charset="2"/>
              <a:buNone/>
            </a:pPr>
            <a:r>
              <a:rPr lang="en-US" sz="2400" b="1" dirty="0">
                <a:solidFill>
                  <a:schemeClr val="accent1">
                    <a:lumMod val="75000"/>
                  </a:schemeClr>
                </a:solidFill>
                <a:latin typeface="ARU Raisonne DemiBold" panose="020B0703040202040103" pitchFamily="34" charset="0"/>
              </a:rPr>
              <a:t>Research Methods</a:t>
            </a:r>
            <a:endParaRPr lang="en-US" sz="2400" b="1" dirty="0">
              <a:solidFill>
                <a:schemeClr val="accent2">
                  <a:lumMod val="75000"/>
                </a:schemeClr>
              </a:solidFill>
              <a:latin typeface="ARU Raisonne DemiBold" panose="020B0703040202040103" pitchFamily="34" charset="0"/>
            </a:endParaRPr>
          </a:p>
          <a:p>
            <a:pPr lvl="1">
              <a:spcAft>
                <a:spcPts val="1200"/>
              </a:spcAft>
            </a:pPr>
            <a:r>
              <a:rPr lang="en-US" sz="2400" dirty="0">
                <a:solidFill>
                  <a:schemeClr val="accent2">
                    <a:lumMod val="75000"/>
                  </a:schemeClr>
                </a:solidFill>
                <a:latin typeface="ARU Raisonne DemiBold" panose="020B0703040202040103" pitchFamily="34" charset="0"/>
              </a:rPr>
              <a:t>Field Research for real-life testing of products and services</a:t>
            </a:r>
          </a:p>
          <a:p>
            <a:pPr lvl="1">
              <a:spcAft>
                <a:spcPts val="1200"/>
              </a:spcAft>
            </a:pPr>
            <a:r>
              <a:rPr lang="en-US" sz="2400" dirty="0">
                <a:solidFill>
                  <a:schemeClr val="accent2">
                    <a:lumMod val="75000"/>
                  </a:schemeClr>
                </a:solidFill>
                <a:latin typeface="ARU Raisonne DemiBold" panose="020B0703040202040103" pitchFamily="34" charset="0"/>
              </a:rPr>
              <a:t>Needs finding through Ethnological and observational studies</a:t>
            </a:r>
          </a:p>
          <a:p>
            <a:pPr lvl="1">
              <a:spcAft>
                <a:spcPts val="1200"/>
              </a:spcAft>
            </a:pPr>
            <a:r>
              <a:rPr lang="en-US" sz="2400" dirty="0">
                <a:solidFill>
                  <a:schemeClr val="accent2">
                    <a:lumMod val="75000"/>
                  </a:schemeClr>
                </a:solidFill>
                <a:latin typeface="ARU Raisonne DemiBold" panose="020B0703040202040103" pitchFamily="34" charset="0"/>
              </a:rPr>
              <a:t>Participatory Research</a:t>
            </a:r>
          </a:p>
          <a:p>
            <a:pPr lvl="1">
              <a:spcAft>
                <a:spcPts val="1200"/>
              </a:spcAft>
            </a:pPr>
            <a:r>
              <a:rPr lang="en-US" sz="2400" dirty="0">
                <a:solidFill>
                  <a:schemeClr val="accent2">
                    <a:lumMod val="75000"/>
                  </a:schemeClr>
                </a:solidFill>
                <a:latin typeface="ARU Raisonne DemiBold" panose="020B0703040202040103" pitchFamily="34" charset="0"/>
              </a:rPr>
              <a:t>Human Factor Studies</a:t>
            </a:r>
          </a:p>
          <a:p>
            <a:pPr lvl="1">
              <a:spcAft>
                <a:spcPts val="1200"/>
              </a:spcAft>
            </a:pPr>
            <a:r>
              <a:rPr lang="en-US" sz="2400" dirty="0">
                <a:solidFill>
                  <a:schemeClr val="accent2">
                    <a:lumMod val="75000"/>
                  </a:schemeClr>
                </a:solidFill>
                <a:latin typeface="ARU Raisonne DemiBold" panose="020B0703040202040103" pitchFamily="34" charset="0"/>
              </a:rPr>
              <a:t>Product development</a:t>
            </a:r>
          </a:p>
          <a:p>
            <a:pPr lvl="1">
              <a:spcAft>
                <a:spcPts val="1200"/>
              </a:spcAft>
            </a:pPr>
            <a:endParaRPr lang="en-US" sz="2400" dirty="0">
              <a:solidFill>
                <a:schemeClr val="accent2">
                  <a:lumMod val="75000"/>
                </a:schemeClr>
              </a:solidFill>
              <a:latin typeface="ARU Raisonne DemiBold" panose="020B0703040202040103" pitchFamily="34" charset="0"/>
            </a:endParaRPr>
          </a:p>
        </p:txBody>
      </p:sp>
    </p:spTree>
    <p:extLst>
      <p:ext uri="{BB962C8B-B14F-4D97-AF65-F5344CB8AC3E}">
        <p14:creationId xmlns:p14="http://schemas.microsoft.com/office/powerpoint/2010/main" val="338684797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4107" y="2381498"/>
            <a:ext cx="2478082" cy="2311838"/>
          </a:xfrm>
        </p:spPr>
        <p:txBody>
          <a:bodyPr>
            <a:noAutofit/>
          </a:bodyPr>
          <a:lstStyle/>
          <a:p>
            <a:pPr algn="ctr"/>
            <a:r>
              <a:rPr lang="en-GB" sz="4000" b="1" u="sng" dirty="0">
                <a:solidFill>
                  <a:schemeClr val="accent2">
                    <a:lumMod val="50000"/>
                  </a:schemeClr>
                </a:solidFill>
                <a:latin typeface="ARU Raisonne DemiBold" panose="020B0703040202040103" pitchFamily="34" charset="0"/>
              </a:rPr>
              <a:t>PARI LL </a:t>
            </a:r>
            <a:r>
              <a:rPr lang="en-GB" sz="4000" b="1" dirty="0">
                <a:solidFill>
                  <a:schemeClr val="accent2">
                    <a:lumMod val="50000"/>
                  </a:schemeClr>
                </a:solidFill>
                <a:latin typeface="ARU Raisonne DemiBold" panose="020B0703040202040103" pitchFamily="34" charset="0"/>
              </a:rPr>
              <a:t/>
            </a:r>
            <a:br>
              <a:rPr lang="en-GB" sz="4000" b="1" dirty="0">
                <a:solidFill>
                  <a:schemeClr val="accent2">
                    <a:lumMod val="50000"/>
                  </a:schemeClr>
                </a:solidFill>
                <a:latin typeface="ARU Raisonne DemiBold" panose="020B0703040202040103" pitchFamily="34" charset="0"/>
              </a:rPr>
            </a:br>
            <a:r>
              <a:rPr lang="en-US" sz="4000" b="1" dirty="0">
                <a:solidFill>
                  <a:schemeClr val="accent2">
                    <a:lumMod val="50000"/>
                  </a:schemeClr>
                </a:solidFill>
                <a:latin typeface="ARU Raisonne DemiBold" panose="020B0703040202040103" pitchFamily="34" charset="0"/>
              </a:rPr>
              <a:t>Research </a:t>
            </a:r>
            <a:br>
              <a:rPr lang="en-US" sz="4000" b="1" dirty="0">
                <a:solidFill>
                  <a:schemeClr val="accent2">
                    <a:lumMod val="50000"/>
                  </a:schemeClr>
                </a:solidFill>
                <a:latin typeface="ARU Raisonne DemiBold" panose="020B0703040202040103" pitchFamily="34" charset="0"/>
              </a:rPr>
            </a:br>
            <a:r>
              <a:rPr lang="en-US" sz="4000" b="1" dirty="0">
                <a:solidFill>
                  <a:schemeClr val="accent2">
                    <a:lumMod val="50000"/>
                  </a:schemeClr>
                </a:solidFill>
                <a:latin typeface="ARU Raisonne DemiBold" panose="020B0703040202040103" pitchFamily="34" charset="0"/>
              </a:rPr>
              <a:t>Examples</a:t>
            </a:r>
          </a:p>
        </p:txBody>
      </p:sp>
      <p:pic>
        <p:nvPicPr>
          <p:cNvPr id="4" name="Content Placeholder 3"/>
          <p:cNvPicPr>
            <a:picLocks noGrp="1" noChangeAspect="1"/>
          </p:cNvPicPr>
          <p:nvPr>
            <p:ph idx="1"/>
          </p:nvPr>
        </p:nvPicPr>
        <p:blipFill rotWithShape="1">
          <a:blip r:embed="rId3"/>
          <a:srcRect l="-191" r="-679"/>
          <a:stretch/>
        </p:blipFill>
        <p:spPr>
          <a:xfrm>
            <a:off x="162322" y="118747"/>
            <a:ext cx="8861785" cy="6659850"/>
          </a:xfrm>
          <a:prstGeom prst="rect">
            <a:avLst/>
          </a:prstGeom>
        </p:spPr>
      </p:pic>
      <p:pic>
        <p:nvPicPr>
          <p:cNvPr id="5" name="Picture 4"/>
          <p:cNvPicPr>
            <a:picLocks noChangeAspect="1"/>
          </p:cNvPicPr>
          <p:nvPr/>
        </p:nvPicPr>
        <p:blipFill>
          <a:blip r:embed="rId4"/>
          <a:stretch>
            <a:fillRect/>
          </a:stretch>
        </p:blipFill>
        <p:spPr>
          <a:xfrm>
            <a:off x="2839453" y="822658"/>
            <a:ext cx="1073822" cy="834937"/>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5906" y="2581291"/>
            <a:ext cx="1668270" cy="666703"/>
          </a:xfrm>
          <a:prstGeom prst="rect">
            <a:avLst/>
          </a:prstGeom>
        </p:spPr>
      </p:pic>
      <p:pic>
        <p:nvPicPr>
          <p:cNvPr id="7" name="Picture 6"/>
          <p:cNvPicPr>
            <a:picLocks noChangeAspect="1"/>
          </p:cNvPicPr>
          <p:nvPr/>
        </p:nvPicPr>
        <p:blipFill>
          <a:blip r:embed="rId6"/>
          <a:stretch>
            <a:fillRect/>
          </a:stretch>
        </p:blipFill>
        <p:spPr>
          <a:xfrm>
            <a:off x="866274" y="5817451"/>
            <a:ext cx="836760" cy="853758"/>
          </a:xfrm>
          <a:prstGeom prst="rect">
            <a:avLst/>
          </a:prstGeom>
        </p:spPr>
      </p:pic>
      <p:pic>
        <p:nvPicPr>
          <p:cNvPr id="3" name="Picture 2"/>
          <p:cNvPicPr>
            <a:picLocks noChangeAspect="1"/>
          </p:cNvPicPr>
          <p:nvPr/>
        </p:nvPicPr>
        <p:blipFill>
          <a:blip r:embed="rId7"/>
          <a:stretch>
            <a:fillRect/>
          </a:stretch>
        </p:blipFill>
        <p:spPr>
          <a:xfrm>
            <a:off x="220369" y="4693336"/>
            <a:ext cx="2137820" cy="371613"/>
          </a:xfrm>
          <a:prstGeom prst="rect">
            <a:avLst/>
          </a:prstGeom>
        </p:spPr>
      </p:pic>
      <p:pic>
        <p:nvPicPr>
          <p:cNvPr id="9" name="Picture 8"/>
          <p:cNvPicPr>
            <a:picLocks noChangeAspect="1"/>
          </p:cNvPicPr>
          <p:nvPr/>
        </p:nvPicPr>
        <p:blipFill>
          <a:blip r:embed="rId8"/>
          <a:stretch>
            <a:fillRect/>
          </a:stretch>
        </p:blipFill>
        <p:spPr>
          <a:xfrm>
            <a:off x="9587346" y="5119191"/>
            <a:ext cx="2355694" cy="1552018"/>
          </a:xfrm>
          <a:prstGeom prst="rect">
            <a:avLst/>
          </a:prstGeom>
        </p:spPr>
      </p:pic>
    </p:spTree>
    <p:extLst>
      <p:ext uri="{BB962C8B-B14F-4D97-AF65-F5344CB8AC3E}">
        <p14:creationId xmlns:p14="http://schemas.microsoft.com/office/powerpoint/2010/main" val="31921795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4" y="238449"/>
            <a:ext cx="10515600" cy="857982"/>
          </a:xfrm>
        </p:spPr>
        <p:txBody>
          <a:bodyPr>
            <a:normAutofit/>
          </a:bodyPr>
          <a:lstStyle/>
          <a:p>
            <a:r>
              <a:rPr lang="en-GB" sz="4000" b="1" dirty="0">
                <a:solidFill>
                  <a:schemeClr val="accent2">
                    <a:lumMod val="75000"/>
                  </a:schemeClr>
                </a:solidFill>
                <a:latin typeface="ARU Raisonne DemiBold" panose="020B0703040202040103" pitchFamily="34" charset="0"/>
              </a:rPr>
              <a:t>Digital Behaviour Change Interventions - PhD</a:t>
            </a:r>
            <a:endParaRPr lang="en-US" sz="4000" dirty="0">
              <a:solidFill>
                <a:schemeClr val="accent2">
                  <a:lumMod val="75000"/>
                </a:schemeClr>
              </a:solidFill>
              <a:latin typeface="ARU Raisonne DemiBold" panose="020B0703040202040103" pitchFamily="34" charset="0"/>
            </a:endParaRPr>
          </a:p>
        </p:txBody>
      </p:sp>
      <p:sp>
        <p:nvSpPr>
          <p:cNvPr id="3" name="Content Placeholder 2"/>
          <p:cNvSpPr>
            <a:spLocks noGrp="1"/>
          </p:cNvSpPr>
          <p:nvPr>
            <p:ph sz="half" idx="1"/>
          </p:nvPr>
        </p:nvSpPr>
        <p:spPr>
          <a:xfrm>
            <a:off x="272715" y="1533835"/>
            <a:ext cx="5301609" cy="4842584"/>
          </a:xfrm>
        </p:spPr>
        <p:txBody>
          <a:bodyPr>
            <a:normAutofit/>
          </a:bodyPr>
          <a:lstStyle/>
          <a:p>
            <a:r>
              <a:rPr lang="en-US" sz="2200" dirty="0">
                <a:solidFill>
                  <a:schemeClr val="accent2">
                    <a:lumMod val="75000"/>
                  </a:schemeClr>
                </a:solidFill>
                <a:latin typeface="ARU Raisonne DemiBold" panose="020B0703040202040103"/>
              </a:rPr>
              <a:t>Targeting physical activity and/or sedentary behavior</a:t>
            </a:r>
          </a:p>
          <a:p>
            <a:r>
              <a:rPr lang="en-US" sz="2200" dirty="0">
                <a:solidFill>
                  <a:schemeClr val="accent2">
                    <a:lumMod val="75000"/>
                  </a:schemeClr>
                </a:solidFill>
                <a:latin typeface="ARU Raisonne DemiBold" panose="020B0703040202040103"/>
              </a:rPr>
              <a:t>50+ years</a:t>
            </a:r>
          </a:p>
          <a:p>
            <a:r>
              <a:rPr lang="en-US" sz="2200" dirty="0">
                <a:solidFill>
                  <a:schemeClr val="accent2">
                    <a:lumMod val="75000"/>
                  </a:schemeClr>
                </a:solidFill>
                <a:latin typeface="ARU Raisonne DemiBold" panose="020B0703040202040103"/>
              </a:rPr>
              <a:t>Social isolation</a:t>
            </a:r>
          </a:p>
          <a:p>
            <a:endParaRPr lang="en-US" sz="2200" dirty="0">
              <a:solidFill>
                <a:schemeClr val="accent2">
                  <a:lumMod val="75000"/>
                </a:schemeClr>
              </a:solidFill>
              <a:latin typeface="ARU Raisonne DemiBold" panose="020B0703040202040103"/>
            </a:endParaRPr>
          </a:p>
          <a:p>
            <a:pPr marL="0" indent="0">
              <a:buNone/>
            </a:pPr>
            <a:r>
              <a:rPr lang="en-US" sz="2200" b="1" dirty="0">
                <a:solidFill>
                  <a:schemeClr val="accent1">
                    <a:lumMod val="75000"/>
                  </a:schemeClr>
                </a:solidFill>
                <a:latin typeface="ARU Raisonne DemiBold" panose="020B0703040202040103"/>
              </a:rPr>
              <a:t>Project Plan</a:t>
            </a:r>
          </a:p>
          <a:p>
            <a:pPr marL="457200" indent="-457200">
              <a:buFont typeface="+mj-lt"/>
              <a:buAutoNum type="arabicPeriod"/>
            </a:pPr>
            <a:r>
              <a:rPr lang="en-US" sz="2200" dirty="0">
                <a:solidFill>
                  <a:schemeClr val="accent2">
                    <a:lumMod val="75000"/>
                  </a:schemeClr>
                </a:solidFill>
                <a:latin typeface="ARU Raisonne DemiBold" panose="020B0703040202040103"/>
              </a:rPr>
              <a:t>Systematic review &amp; meta-analysis</a:t>
            </a:r>
          </a:p>
          <a:p>
            <a:pPr marL="457200" indent="-457200">
              <a:buFont typeface="+mj-lt"/>
              <a:buAutoNum type="arabicPeriod"/>
            </a:pPr>
            <a:r>
              <a:rPr lang="en-US" sz="2200" dirty="0">
                <a:solidFill>
                  <a:schemeClr val="accent2">
                    <a:lumMod val="75000"/>
                  </a:schemeClr>
                </a:solidFill>
                <a:latin typeface="ARU Raisonne DemiBold" panose="020B0703040202040103"/>
              </a:rPr>
              <a:t>Secondary analysis – ELSA</a:t>
            </a:r>
          </a:p>
          <a:p>
            <a:pPr marL="457200" indent="-457200">
              <a:buFont typeface="+mj-lt"/>
              <a:buAutoNum type="arabicPeriod"/>
            </a:pPr>
            <a:r>
              <a:rPr lang="en-US" sz="2200" dirty="0">
                <a:solidFill>
                  <a:schemeClr val="accent1">
                    <a:lumMod val="75000"/>
                  </a:schemeClr>
                </a:solidFill>
                <a:latin typeface="ARU Raisonne DemiBold" panose="020B0703040202040103"/>
              </a:rPr>
              <a:t>Qualitative experiences</a:t>
            </a:r>
          </a:p>
          <a:p>
            <a:pPr marL="457200" indent="-457200">
              <a:buFont typeface="+mj-lt"/>
              <a:buAutoNum type="arabicPeriod"/>
            </a:pPr>
            <a:r>
              <a:rPr lang="en-US" sz="2200" dirty="0">
                <a:solidFill>
                  <a:schemeClr val="accent2">
                    <a:lumMod val="75000"/>
                  </a:schemeClr>
                </a:solidFill>
                <a:latin typeface="ARU Raisonne DemiBold" panose="020B0703040202040103"/>
              </a:rPr>
              <a:t>Design of a new DBCI</a:t>
            </a:r>
          </a:p>
        </p:txBody>
      </p:sp>
      <p:pic>
        <p:nvPicPr>
          <p:cNvPr id="11" name="Picture 10"/>
          <p:cNvPicPr>
            <a:picLocks noChangeAspect="1"/>
          </p:cNvPicPr>
          <p:nvPr/>
        </p:nvPicPr>
        <p:blipFill>
          <a:blip r:embed="rId3"/>
          <a:stretch>
            <a:fillRect/>
          </a:stretch>
        </p:blipFill>
        <p:spPr>
          <a:xfrm>
            <a:off x="9587346" y="5119191"/>
            <a:ext cx="2355694" cy="1552018"/>
          </a:xfrm>
          <a:prstGeom prst="rect">
            <a:avLst/>
          </a:prstGeom>
        </p:spPr>
      </p:pic>
      <p:sp>
        <p:nvSpPr>
          <p:cNvPr id="6" name="Content Placeholder 5">
            <a:extLst>
              <a:ext uri="{FF2B5EF4-FFF2-40B4-BE49-F238E27FC236}">
                <a16:creationId xmlns:a16="http://schemas.microsoft.com/office/drawing/2014/main" id="{58E89A72-7E27-4262-A54F-61A79CE95692}"/>
              </a:ext>
            </a:extLst>
          </p:cNvPr>
          <p:cNvSpPr>
            <a:spLocks noGrp="1"/>
          </p:cNvSpPr>
          <p:nvPr>
            <p:ph sz="half" idx="2"/>
          </p:nvPr>
        </p:nvSpPr>
        <p:spPr>
          <a:xfrm>
            <a:off x="5229725" y="1334880"/>
            <a:ext cx="5118643" cy="5523120"/>
          </a:xfrm>
        </p:spPr>
        <p:txBody>
          <a:bodyPr>
            <a:normAutofit/>
          </a:bodyPr>
          <a:lstStyle/>
          <a:p>
            <a:pPr marL="0" indent="0">
              <a:buNone/>
            </a:pPr>
            <a:r>
              <a:rPr lang="en-GB" sz="2400" b="1" dirty="0">
                <a:solidFill>
                  <a:schemeClr val="accent1">
                    <a:lumMod val="75000"/>
                  </a:schemeClr>
                </a:solidFill>
                <a:latin typeface="ARU Raisonne DemiBold" panose="020B0703040202040103"/>
              </a:rPr>
              <a:t>Systematic review &amp; meta-analysis</a:t>
            </a:r>
          </a:p>
          <a:p>
            <a:r>
              <a:rPr lang="en-GB" sz="2400" dirty="0">
                <a:solidFill>
                  <a:schemeClr val="accent2">
                    <a:lumMod val="75000"/>
                  </a:schemeClr>
                </a:solidFill>
                <a:latin typeface="ARU Raisonne DemiBold" panose="020B0703040202040103"/>
                <a:cs typeface="Calibri" panose="020F0502020204030204" pitchFamily="34" charset="0"/>
              </a:rPr>
              <a:t>↑PA &amp; MVPA, ↑physical functioning</a:t>
            </a:r>
          </a:p>
          <a:p>
            <a:r>
              <a:rPr lang="en-GB" sz="2400" dirty="0">
                <a:solidFill>
                  <a:schemeClr val="accent2">
                    <a:lumMod val="75000"/>
                  </a:schemeClr>
                </a:solidFill>
                <a:latin typeface="ARU Raisonne DemiBold" panose="020B0703040202040103"/>
                <a:cs typeface="Calibri" panose="020F0502020204030204" pitchFamily="34" charset="0"/>
              </a:rPr>
              <a:t>↓ST, ↓SBP</a:t>
            </a:r>
          </a:p>
          <a:p>
            <a:pPr marL="0" indent="0">
              <a:buNone/>
            </a:pPr>
            <a:endParaRPr lang="en-GB" sz="2400" dirty="0">
              <a:solidFill>
                <a:schemeClr val="accent2">
                  <a:lumMod val="75000"/>
                </a:schemeClr>
              </a:solidFill>
              <a:latin typeface="ARU Raisonne DemiBold" panose="020B0703040202040103"/>
              <a:cs typeface="Calibri" panose="020F0502020204030204" pitchFamily="34" charset="0"/>
            </a:endParaRPr>
          </a:p>
          <a:p>
            <a:r>
              <a:rPr lang="en-GB" sz="2400" dirty="0">
                <a:solidFill>
                  <a:schemeClr val="accent2">
                    <a:lumMod val="75000"/>
                  </a:schemeClr>
                </a:solidFill>
                <a:latin typeface="ARU Raisonne DemiBold" panose="020B0703040202040103"/>
                <a:cs typeface="Calibri" panose="020F0502020204030204" pitchFamily="34" charset="0"/>
              </a:rPr>
              <a:t>Websites, apps, exergames, activity trackers</a:t>
            </a:r>
          </a:p>
          <a:p>
            <a:r>
              <a:rPr lang="en-GB" sz="2400" dirty="0">
                <a:solidFill>
                  <a:schemeClr val="accent2">
                    <a:lumMod val="75000"/>
                  </a:schemeClr>
                </a:solidFill>
                <a:latin typeface="ARU Raisonne DemiBold" panose="020B0703040202040103"/>
                <a:cs typeface="Calibri" panose="020F0502020204030204" pitchFamily="34" charset="0"/>
              </a:rPr>
              <a:t>BCTs – social support, goal setting, feedback</a:t>
            </a:r>
          </a:p>
          <a:p>
            <a:r>
              <a:rPr lang="en-GB" sz="2400" dirty="0">
                <a:solidFill>
                  <a:schemeClr val="accent2">
                    <a:lumMod val="75000"/>
                  </a:schemeClr>
                </a:solidFill>
                <a:latin typeface="ARU Raisonne DemiBold" panose="020B0703040202040103"/>
                <a:cs typeface="Calibri" panose="020F0502020204030204" pitchFamily="34" charset="0"/>
              </a:rPr>
              <a:t>≥ 3 BCT clusters</a:t>
            </a:r>
          </a:p>
          <a:p>
            <a:endParaRPr lang="en-GB" sz="2400" dirty="0">
              <a:solidFill>
                <a:schemeClr val="accent2">
                  <a:lumMod val="75000"/>
                </a:schemeClr>
              </a:solidFill>
              <a:latin typeface="ARU Raisonne DemiBold" panose="020B0703040202040103"/>
              <a:cs typeface="Calibri" panose="020F0502020204030204" pitchFamily="34" charset="0"/>
            </a:endParaRPr>
          </a:p>
          <a:p>
            <a:endParaRPr lang="en-GB" sz="2200" dirty="0">
              <a:solidFill>
                <a:schemeClr val="accent2">
                  <a:lumMod val="75000"/>
                </a:schemeClr>
              </a:solidFill>
            </a:endParaRPr>
          </a:p>
        </p:txBody>
      </p:sp>
      <p:sp>
        <p:nvSpPr>
          <p:cNvPr id="10" name="Rectangle 9">
            <a:extLst>
              <a:ext uri="{FF2B5EF4-FFF2-40B4-BE49-F238E27FC236}">
                <a16:creationId xmlns:a16="http://schemas.microsoft.com/office/drawing/2014/main" id="{717C4427-C288-4499-8B83-82CB5FD798ED}"/>
              </a:ext>
            </a:extLst>
          </p:cNvPr>
          <p:cNvSpPr/>
          <p:nvPr/>
        </p:nvSpPr>
        <p:spPr>
          <a:xfrm>
            <a:off x="3937189" y="6084032"/>
            <a:ext cx="5592190" cy="584775"/>
          </a:xfrm>
          <a:prstGeom prst="rect">
            <a:avLst/>
          </a:prstGeom>
        </p:spPr>
        <p:txBody>
          <a:bodyPr wrap="square">
            <a:spAutoFit/>
          </a:bodyPr>
          <a:lstStyle/>
          <a:p>
            <a:r>
              <a:rPr lang="en-US" sz="1600" dirty="0">
                <a:solidFill>
                  <a:schemeClr val="accent2">
                    <a:lumMod val="75000"/>
                  </a:schemeClr>
                </a:solidFill>
                <a:latin typeface="ARU Raisonne DemiBold" panose="020B0703040202040103"/>
                <a:cs typeface="Calibri" panose="020F0502020204030204" pitchFamily="34" charset="0"/>
              </a:rPr>
              <a:t>Stockwell, et al. (2019) - </a:t>
            </a:r>
            <a:r>
              <a:rPr lang="en-US" sz="1600" i="1" dirty="0">
                <a:solidFill>
                  <a:schemeClr val="accent2">
                    <a:lumMod val="75000"/>
                  </a:schemeClr>
                </a:solidFill>
                <a:latin typeface="ARU Raisonne DemiBold" panose="020B0703040202040103"/>
                <a:cs typeface="Calibri" panose="020F0502020204030204" pitchFamily="34" charset="0"/>
              </a:rPr>
              <a:t>Experimental Gerontology, </a:t>
            </a:r>
            <a:r>
              <a:rPr lang="fr-FR" sz="1600" dirty="0">
                <a:solidFill>
                  <a:schemeClr val="accent2">
                    <a:lumMod val="75000"/>
                  </a:schemeClr>
                </a:solidFill>
                <a:latin typeface="ARU Raisonne DemiBold" panose="020B0703040202040103"/>
                <a:cs typeface="Calibri" panose="020F0502020204030204" pitchFamily="34" charset="0"/>
              </a:rPr>
              <a:t>[e-journal] 120 pp. 68-87. </a:t>
            </a:r>
            <a:r>
              <a:rPr lang="fr-FR" sz="1600" dirty="0">
                <a:solidFill>
                  <a:schemeClr val="accent2">
                    <a:lumMod val="75000"/>
                  </a:schemeClr>
                </a:solidFill>
                <a:latin typeface="ARU Raisonne DemiBold" panose="020B0703040202040103"/>
                <a:cs typeface="Calibri" panose="020F0502020204030204" pitchFamily="34" charset="0"/>
                <a:hlinkClick r:id="rId4"/>
              </a:rPr>
              <a:t>https://doi.org/10.1016/j.exger.2019.02.020</a:t>
            </a:r>
            <a:r>
              <a:rPr lang="fr-FR" sz="1600" dirty="0">
                <a:solidFill>
                  <a:schemeClr val="accent2">
                    <a:lumMod val="75000"/>
                  </a:schemeClr>
                </a:solidFill>
                <a:latin typeface="ARU Raisonne DemiBold" panose="020B0703040202040103"/>
                <a:cs typeface="Calibri" panose="020F0502020204030204" pitchFamily="34" charset="0"/>
              </a:rPr>
              <a:t> </a:t>
            </a:r>
            <a:endParaRPr lang="en-GB" i="1" dirty="0">
              <a:solidFill>
                <a:schemeClr val="accent2">
                  <a:lumMod val="75000"/>
                </a:schemeClr>
              </a:solidFill>
              <a:latin typeface="ARU Raisonne DemiBold" panose="020B0703040202040103"/>
              <a:cs typeface="Calibri" panose="020F0502020204030204" pitchFamily="34" charset="0"/>
            </a:endParaRPr>
          </a:p>
        </p:txBody>
      </p:sp>
      <p:pic>
        <p:nvPicPr>
          <p:cNvPr id="13" name="Picture 12">
            <a:extLst>
              <a:ext uri="{FF2B5EF4-FFF2-40B4-BE49-F238E27FC236}">
                <a16:creationId xmlns:a16="http://schemas.microsoft.com/office/drawing/2014/main" id="{45B709F2-FCE0-432A-A329-13A02936362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23928" y="1145687"/>
            <a:ext cx="1321653" cy="1321653"/>
          </a:xfrm>
          <a:prstGeom prst="rect">
            <a:avLst/>
          </a:prstGeom>
        </p:spPr>
      </p:pic>
    </p:spTree>
    <p:extLst>
      <p:ext uri="{BB962C8B-B14F-4D97-AF65-F5344CB8AC3E}">
        <p14:creationId xmlns:p14="http://schemas.microsoft.com/office/powerpoint/2010/main" val="377739626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4688</TotalTime>
  <Words>1552</Words>
  <Application>Microsoft Office PowerPoint</Application>
  <PresentationFormat>Widescreen</PresentationFormat>
  <Paragraphs>321</Paragraphs>
  <Slides>14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ARU Raisonne DemiBold</vt:lpstr>
      <vt:lpstr>Calibri</vt:lpstr>
      <vt:lpstr>Trebuchet MS</vt:lpstr>
      <vt:lpstr>Wingdings</vt:lpstr>
      <vt:lpstr>Wingdings 3</vt:lpstr>
      <vt:lpstr>Facet</vt:lpstr>
      <vt:lpstr>PowerPoint Presentation</vt:lpstr>
      <vt:lpstr> Overview of presentation </vt:lpstr>
      <vt:lpstr>Key Issues</vt:lpstr>
      <vt:lpstr>What is the Positive Ageing Research Institute (PARI)? </vt:lpstr>
      <vt:lpstr>The Value of Age Technology &amp; Living Laboratory Research </vt:lpstr>
      <vt:lpstr>The PARI Living Lab</vt:lpstr>
      <vt:lpstr>The PARI LL- ARU</vt:lpstr>
      <vt:lpstr>PARI LL  Research  Examples</vt:lpstr>
      <vt:lpstr>Digital Behaviour Change Interventions - PhD</vt:lpstr>
      <vt:lpstr>Digital Behaviour Change Interventions - PhD</vt:lpstr>
      <vt:lpstr>The Positive Ageing Research Institute (PARI)</vt:lpstr>
      <vt:lpstr>Contact details</vt:lpstr>
      <vt:lpstr>PowerPoint Presentation</vt:lpstr>
      <vt:lpstr>Information </vt:lpstr>
    </vt:vector>
  </TitlesOfParts>
  <Company>Anglia Ruskin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Chandler, Rebecca</dc:creator>
  <cp:lastModifiedBy>Pamela Knight</cp:lastModifiedBy>
  <cp:revision>104</cp:revision>
  <dcterms:created xsi:type="dcterms:W3CDTF">2019-06-17T12:37:30Z</dcterms:created>
  <dcterms:modified xsi:type="dcterms:W3CDTF">2019-09-09T12:05:25Z</dcterms:modified>
</cp:coreProperties>
</file>