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62" r:id="rId4"/>
    <p:sldId id="264" r:id="rId5"/>
    <p:sldId id="263" r:id="rId6"/>
    <p:sldId id="269"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5F8"/>
    <a:srgbClr val="DA1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p:restoredTop sz="70569"/>
  </p:normalViewPr>
  <p:slideViewPr>
    <p:cSldViewPr snapToGrid="0" snapToObjects="1">
      <p:cViewPr varScale="1">
        <p:scale>
          <a:sx n="112" d="100"/>
          <a:sy n="112" d="100"/>
        </p:scale>
        <p:origin x="22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8A75-D24D-BE44-B4A2-59E70FDB565A}" type="datetimeFigureOut">
              <a:rPr lang="en-US" smtClean="0"/>
              <a:t>2/23/21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5C64-B738-F145-B38B-AF0D95C0F772}" type="slidenum">
              <a:rPr lang="en-US" smtClean="0"/>
              <a:t>‹#›</a:t>
            </a:fld>
            <a:endParaRPr lang="en-US"/>
          </a:p>
        </p:txBody>
      </p:sp>
    </p:spTree>
    <p:extLst>
      <p:ext uri="{BB962C8B-B14F-4D97-AF65-F5344CB8AC3E}">
        <p14:creationId xmlns:p14="http://schemas.microsoft.com/office/powerpoint/2010/main" val="311480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2</a:t>
            </a:fld>
            <a:endParaRPr lang="en-US"/>
          </a:p>
        </p:txBody>
      </p:sp>
    </p:spTree>
    <p:extLst>
      <p:ext uri="{BB962C8B-B14F-4D97-AF65-F5344CB8AC3E}">
        <p14:creationId xmlns:p14="http://schemas.microsoft.com/office/powerpoint/2010/main" val="247901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3</a:t>
            </a:fld>
            <a:endParaRPr lang="en-US"/>
          </a:p>
        </p:txBody>
      </p:sp>
    </p:spTree>
    <p:extLst>
      <p:ext uri="{BB962C8B-B14F-4D97-AF65-F5344CB8AC3E}">
        <p14:creationId xmlns:p14="http://schemas.microsoft.com/office/powerpoint/2010/main" val="283747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4</a:t>
            </a:fld>
            <a:endParaRPr lang="en-US"/>
          </a:p>
        </p:txBody>
      </p:sp>
    </p:spTree>
    <p:extLst>
      <p:ext uri="{BB962C8B-B14F-4D97-AF65-F5344CB8AC3E}">
        <p14:creationId xmlns:p14="http://schemas.microsoft.com/office/powerpoint/2010/main" val="188754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5</a:t>
            </a:fld>
            <a:endParaRPr lang="en-US"/>
          </a:p>
        </p:txBody>
      </p:sp>
    </p:spTree>
    <p:extLst>
      <p:ext uri="{BB962C8B-B14F-4D97-AF65-F5344CB8AC3E}">
        <p14:creationId xmlns:p14="http://schemas.microsoft.com/office/powerpoint/2010/main" val="30540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6</a:t>
            </a:fld>
            <a:endParaRPr lang="en-US"/>
          </a:p>
        </p:txBody>
      </p:sp>
    </p:spTree>
    <p:extLst>
      <p:ext uri="{BB962C8B-B14F-4D97-AF65-F5344CB8AC3E}">
        <p14:creationId xmlns:p14="http://schemas.microsoft.com/office/powerpoint/2010/main" val="43193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7</a:t>
            </a:fld>
            <a:endParaRPr lang="en-US"/>
          </a:p>
        </p:txBody>
      </p:sp>
    </p:spTree>
    <p:extLst>
      <p:ext uri="{BB962C8B-B14F-4D97-AF65-F5344CB8AC3E}">
        <p14:creationId xmlns:p14="http://schemas.microsoft.com/office/powerpoint/2010/main" val="212598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8</a:t>
            </a:fld>
            <a:endParaRPr lang="en-US"/>
          </a:p>
        </p:txBody>
      </p:sp>
    </p:spTree>
    <p:extLst>
      <p:ext uri="{BB962C8B-B14F-4D97-AF65-F5344CB8AC3E}">
        <p14:creationId xmlns:p14="http://schemas.microsoft.com/office/powerpoint/2010/main" val="82598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9</a:t>
            </a:fld>
            <a:endParaRPr lang="en-US"/>
          </a:p>
        </p:txBody>
      </p:sp>
    </p:spTree>
    <p:extLst>
      <p:ext uri="{BB962C8B-B14F-4D97-AF65-F5344CB8AC3E}">
        <p14:creationId xmlns:p14="http://schemas.microsoft.com/office/powerpoint/2010/main" val="158712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US" dirty="0"/>
          </a:p>
        </p:txBody>
      </p:sp>
      <p:sp>
        <p:nvSpPr>
          <p:cNvPr id="4" name="Slide Number Placeholder 3"/>
          <p:cNvSpPr>
            <a:spLocks noGrp="1"/>
          </p:cNvSpPr>
          <p:nvPr>
            <p:ph type="sldNum" sz="quarter" idx="10"/>
          </p:nvPr>
        </p:nvSpPr>
        <p:spPr/>
        <p:txBody>
          <a:bodyPr/>
          <a:lstStyle/>
          <a:p>
            <a:fld id="{D4FA5C64-B738-F145-B38B-AF0D95C0F772}" type="slidenum">
              <a:rPr lang="en-US" smtClean="0"/>
              <a:t>10</a:t>
            </a:fld>
            <a:endParaRPr lang="en-US"/>
          </a:p>
        </p:txBody>
      </p:sp>
    </p:spTree>
    <p:extLst>
      <p:ext uri="{BB962C8B-B14F-4D97-AF65-F5344CB8AC3E}">
        <p14:creationId xmlns:p14="http://schemas.microsoft.com/office/powerpoint/2010/main" val="317313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DFB1-8F30-9D4F-A0FE-02DA4EF83B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509EF66-938B-1A49-B0F5-404743ABB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E1E05D-59A6-9045-94A0-FC8EEBEA48ED}"/>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F9AC9BB4-9D2A-6C4A-9068-509BE56C3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10149-1CEF-2C49-B302-F6861AD0BA19}"/>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415896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CFBB-1F2E-E949-8587-AF96901082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B8CD61-99FE-5545-B964-F876F862A8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110191-B687-4647-9B9D-5F0EEFD01270}"/>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D16DA4B0-79F6-4642-88F8-D68D0988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4C532-18F7-D54B-AD9B-2533A5B14B3D}"/>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333564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8702F-8309-9C43-A7B1-1E09395EA2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5C5794-66CF-334E-B3F1-1EACE63730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D5F61-198E-304B-AC31-A89027305EDE}"/>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8EFD9616-F276-6B47-B7A4-0723A64B0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3EAD6-429D-4B40-A536-BDF97AE7146E}"/>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61049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02C2-4A26-5C42-9D63-D63FE2AE4C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BA14CD-A751-474A-870F-69B5C4D497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149F21-40F6-2841-8FF9-708CEFAB8DFB}"/>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276AA9DE-52BA-BB44-A7E7-C68A87BB9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F5969-86EB-644E-94AF-85AC67B2D199}"/>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95342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787D-55F1-8F4E-9522-65A1651C09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331DC37-0798-8E4F-BEC6-108745C86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A09E8F8-DD20-7247-A0AC-F522916A3E58}"/>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8679F2EA-EAD5-C340-BA52-874E9C2E6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BF92-CA73-9044-A4F7-C80FB290ACB4}"/>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56083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3ECE-B2AC-3A4F-8E52-7588200A23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EF8FDF-2562-9644-95C2-857EBC1CF1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3627E9-5364-FC45-8024-5D44C339EF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E5719F-4FAD-814F-BADA-B155F3048136}"/>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6" name="Footer Placeholder 5">
            <a:extLst>
              <a:ext uri="{FF2B5EF4-FFF2-40B4-BE49-F238E27FC236}">
                <a16:creationId xmlns:a16="http://schemas.microsoft.com/office/drawing/2014/main" id="{274D9AD4-CAA3-3940-8ADD-BD8FB9768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BE96C-AFB5-3944-BB8B-2448766A2C8B}"/>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40468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9552-A68C-AC4E-99B4-DCCB59A71C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487969-F5EF-3D49-B599-669026D3D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D01E14-0D19-1A44-BCEA-59E9F7CA06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8F13A3-4822-BB43-A5C1-9A129C77A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A91C68-B383-F84B-BCD3-E6F84E321C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0DB7014-FB51-3E4A-B5BE-A2653DDCA8BF}"/>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8" name="Footer Placeholder 7">
            <a:extLst>
              <a:ext uri="{FF2B5EF4-FFF2-40B4-BE49-F238E27FC236}">
                <a16:creationId xmlns:a16="http://schemas.microsoft.com/office/drawing/2014/main" id="{408F1BBC-EE0A-B641-B336-5B04051CA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0BC7FA-E6D9-0140-951D-63F62BBB9722}"/>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376461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396F-F3CF-914A-801D-E7E16132E5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8CF268-4135-7446-BF9D-E21AEC883D3D}"/>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4" name="Footer Placeholder 3">
            <a:extLst>
              <a:ext uri="{FF2B5EF4-FFF2-40B4-BE49-F238E27FC236}">
                <a16:creationId xmlns:a16="http://schemas.microsoft.com/office/drawing/2014/main" id="{1FD147EF-7208-6149-84C8-1FEAB7EDB9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E3250-FDB2-414B-8D64-F7C9D3E010F0}"/>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8869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BD89A-0D53-404F-BE41-0128249CB711}"/>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3" name="Footer Placeholder 2">
            <a:extLst>
              <a:ext uri="{FF2B5EF4-FFF2-40B4-BE49-F238E27FC236}">
                <a16:creationId xmlns:a16="http://schemas.microsoft.com/office/drawing/2014/main" id="{D9C527CC-853B-B046-86E9-61EFA2296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57AD9-D24E-BB49-9C48-4CBC23E3BE22}"/>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98970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6D29-8D57-5F4F-A5FE-D28CAA87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6CAEB1-90B4-5C44-8A1E-65D7A7704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CA6E70-8F28-2149-9870-3629271F0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4D76DB-4E3E-654D-B97B-CD7CB9B3B62F}"/>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6" name="Footer Placeholder 5">
            <a:extLst>
              <a:ext uri="{FF2B5EF4-FFF2-40B4-BE49-F238E27FC236}">
                <a16:creationId xmlns:a16="http://schemas.microsoft.com/office/drawing/2014/main" id="{7816EB70-D7E0-9B48-A8F8-9B1FD020D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23EBF-C7C6-364B-9886-26732BD4732A}"/>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149776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1304-0DEC-5F4C-944D-4FD4953DB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A534E7-4580-6648-B053-EE7FDEAF2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22F75E-7B98-7B4A-8556-3A82D5410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466FA4-8246-4344-BA2F-EA007A94840F}"/>
              </a:ext>
            </a:extLst>
          </p:cNvPr>
          <p:cNvSpPr>
            <a:spLocks noGrp="1"/>
          </p:cNvSpPr>
          <p:nvPr>
            <p:ph type="dt" sz="half" idx="10"/>
          </p:nvPr>
        </p:nvSpPr>
        <p:spPr/>
        <p:txBody>
          <a:bodyPr/>
          <a:lstStyle/>
          <a:p>
            <a:fld id="{D8733BA4-0A49-9247-AABF-8D7C10E8AC2C}" type="datetimeFigureOut">
              <a:rPr lang="en-US" smtClean="0"/>
              <a:t>2/23/21</a:t>
            </a:fld>
            <a:endParaRPr lang="en-US"/>
          </a:p>
        </p:txBody>
      </p:sp>
      <p:sp>
        <p:nvSpPr>
          <p:cNvPr id="6" name="Footer Placeholder 5">
            <a:extLst>
              <a:ext uri="{FF2B5EF4-FFF2-40B4-BE49-F238E27FC236}">
                <a16:creationId xmlns:a16="http://schemas.microsoft.com/office/drawing/2014/main" id="{CD392330-D56B-E845-845D-770BA1D32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9CB88-B03D-4645-A870-C46E3D56CEE1}"/>
              </a:ext>
            </a:extLst>
          </p:cNvPr>
          <p:cNvSpPr>
            <a:spLocks noGrp="1"/>
          </p:cNvSpPr>
          <p:nvPr>
            <p:ph type="sldNum" sz="quarter" idx="12"/>
          </p:nvPr>
        </p:nvSpPr>
        <p:spPr/>
        <p:txBody>
          <a:bodyPr/>
          <a:lstStyle/>
          <a:p>
            <a:fld id="{F9161735-3D3C-0D41-91B7-53043A922949}" type="slidenum">
              <a:rPr lang="en-US" smtClean="0"/>
              <a:t>‹#›</a:t>
            </a:fld>
            <a:endParaRPr lang="en-US"/>
          </a:p>
        </p:txBody>
      </p:sp>
    </p:spTree>
    <p:extLst>
      <p:ext uri="{BB962C8B-B14F-4D97-AF65-F5344CB8AC3E}">
        <p14:creationId xmlns:p14="http://schemas.microsoft.com/office/powerpoint/2010/main" val="25565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27ADE-B8DF-EB47-94EA-1FF904846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9DF483-9613-A64B-BE28-599452DA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4E22F-B76B-5246-A556-495BA4C3A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3BA4-0A49-9247-AABF-8D7C10E8AC2C}" type="datetimeFigureOut">
              <a:rPr lang="en-US" smtClean="0"/>
              <a:t>2/23/21</a:t>
            </a:fld>
            <a:endParaRPr lang="en-US"/>
          </a:p>
        </p:txBody>
      </p:sp>
      <p:sp>
        <p:nvSpPr>
          <p:cNvPr id="5" name="Footer Placeholder 4">
            <a:extLst>
              <a:ext uri="{FF2B5EF4-FFF2-40B4-BE49-F238E27FC236}">
                <a16:creationId xmlns:a16="http://schemas.microsoft.com/office/drawing/2014/main" id="{FE32F2AB-1A65-AB4B-AB38-9ACA35691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43058-24AD-FD40-AB04-0834C4B0D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61735-3D3C-0D41-91B7-53043A922949}" type="slidenum">
              <a:rPr lang="en-US" smtClean="0"/>
              <a:t>‹#›</a:t>
            </a:fld>
            <a:endParaRPr lang="en-US"/>
          </a:p>
        </p:txBody>
      </p:sp>
    </p:spTree>
    <p:extLst>
      <p:ext uri="{BB962C8B-B14F-4D97-AF65-F5344CB8AC3E}">
        <p14:creationId xmlns:p14="http://schemas.microsoft.com/office/powerpoint/2010/main" val="251224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youtu.be/9xE2oGVRqvY" TargetMode="External"/><Relationship Id="rId3" Type="http://schemas.openxmlformats.org/officeDocument/2006/relationships/image" Target="../media/image1.PNG"/><Relationship Id="rId7" Type="http://schemas.openxmlformats.org/officeDocument/2006/relationships/hyperlink" Target="https://youtu.be/RXOd-7rn6s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hyperlink" Target="https://youtu.be/9xE2oGVRqvY" TargetMode="External"/><Relationship Id="rId3" Type="http://schemas.openxmlformats.org/officeDocument/2006/relationships/image" Target="../media/image1.PNG"/><Relationship Id="rId7" Type="http://schemas.openxmlformats.org/officeDocument/2006/relationships/hyperlink" Target="https://youtu.be/RXOd-7rn6s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youtu.be/9xE2oGVRqvY" TargetMode="External"/><Relationship Id="rId3" Type="http://schemas.openxmlformats.org/officeDocument/2006/relationships/image" Target="../media/image1.PNG"/><Relationship Id="rId7" Type="http://schemas.openxmlformats.org/officeDocument/2006/relationships/hyperlink" Target="https://youtu.be/RXOd-7rn6s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0119"/>
            <a:ext cx="12192000" cy="40640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701088" y="298053"/>
            <a:ext cx="3087075" cy="1393332"/>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4"/>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5"/>
            <a:stretch>
              <a:fillRect/>
            </a:stretch>
          </p:blipFill>
          <p:spPr>
            <a:xfrm>
              <a:off x="9253777" y="420167"/>
              <a:ext cx="942722" cy="839165"/>
            </a:xfrm>
            <a:prstGeom prst="rect">
              <a:avLst/>
            </a:prstGeom>
          </p:spPr>
        </p:pic>
      </p:grpSp>
      <p:sp>
        <p:nvSpPr>
          <p:cNvPr id="9" name="TextBox 8">
            <a:extLst>
              <a:ext uri="{FF2B5EF4-FFF2-40B4-BE49-F238E27FC236}">
                <a16:creationId xmlns:a16="http://schemas.microsoft.com/office/drawing/2014/main" id="{34BDF264-9D3D-DD49-BDF6-B543B1E09B32}"/>
              </a:ext>
            </a:extLst>
          </p:cNvPr>
          <p:cNvSpPr txBox="1"/>
          <p:nvPr/>
        </p:nvSpPr>
        <p:spPr>
          <a:xfrm>
            <a:off x="89210" y="2341756"/>
            <a:ext cx="11909502" cy="1415772"/>
          </a:xfrm>
          <a:prstGeom prst="rect">
            <a:avLst/>
          </a:prstGeom>
          <a:noFill/>
        </p:spPr>
        <p:txBody>
          <a:bodyPr wrap="square" rtlCol="0">
            <a:spAutoFit/>
          </a:bodyPr>
          <a:lstStyle/>
          <a:p>
            <a:r>
              <a:rPr lang="en-US" sz="5400" dirty="0">
                <a:solidFill>
                  <a:schemeClr val="bg1"/>
                </a:solidFill>
              </a:rPr>
              <a:t>Citizens’ Senate meeting no 29</a:t>
            </a:r>
          </a:p>
          <a:p>
            <a:r>
              <a:rPr lang="en-US" sz="3200" dirty="0">
                <a:solidFill>
                  <a:schemeClr val="bg1"/>
                </a:solidFill>
              </a:rPr>
              <a:t>22nd Feb 2021</a:t>
            </a:r>
          </a:p>
        </p:txBody>
      </p:sp>
      <p:sp>
        <p:nvSpPr>
          <p:cNvPr id="11" name="TextBox 10">
            <a:extLst>
              <a:ext uri="{FF2B5EF4-FFF2-40B4-BE49-F238E27FC236}">
                <a16:creationId xmlns:a16="http://schemas.microsoft.com/office/drawing/2014/main" id="{33F0442F-0DB8-5A45-9695-E5770E5415D4}"/>
              </a:ext>
            </a:extLst>
          </p:cNvPr>
          <p:cNvSpPr txBox="1"/>
          <p:nvPr/>
        </p:nvSpPr>
        <p:spPr>
          <a:xfrm>
            <a:off x="0" y="4407899"/>
            <a:ext cx="4415883" cy="461665"/>
          </a:xfrm>
          <a:prstGeom prst="rect">
            <a:avLst/>
          </a:prstGeom>
          <a:noFill/>
        </p:spPr>
        <p:txBody>
          <a:bodyPr wrap="square" rtlCol="0">
            <a:spAutoFit/>
          </a:bodyPr>
          <a:lstStyle/>
          <a:p>
            <a:r>
              <a:rPr lang="en-US" sz="2400" dirty="0">
                <a:solidFill>
                  <a:schemeClr val="bg1"/>
                </a:solidFill>
              </a:rPr>
              <a:t>Presenter:	Trevor Fernandes</a:t>
            </a:r>
          </a:p>
        </p:txBody>
      </p:sp>
      <p:sp>
        <p:nvSpPr>
          <p:cNvPr id="12" name="TextBox 11">
            <a:extLst>
              <a:ext uri="{FF2B5EF4-FFF2-40B4-BE49-F238E27FC236}">
                <a16:creationId xmlns:a16="http://schemas.microsoft.com/office/drawing/2014/main" id="{507569E0-BD05-7D4C-BBA7-56DC9FE021CA}"/>
              </a:ext>
            </a:extLst>
          </p:cNvPr>
          <p:cNvSpPr txBox="1"/>
          <p:nvPr/>
        </p:nvSpPr>
        <p:spPr>
          <a:xfrm>
            <a:off x="0" y="4783323"/>
            <a:ext cx="4415883" cy="461665"/>
          </a:xfrm>
          <a:prstGeom prst="rect">
            <a:avLst/>
          </a:prstGeom>
          <a:noFill/>
        </p:spPr>
        <p:txBody>
          <a:bodyPr wrap="square" rtlCol="0">
            <a:spAutoFit/>
          </a:bodyPr>
          <a:lstStyle/>
          <a:p>
            <a:r>
              <a:rPr lang="en-US" sz="2400" dirty="0">
                <a:solidFill>
                  <a:schemeClr val="bg1"/>
                </a:solidFill>
              </a:rPr>
              <a:t>Moderator:	</a:t>
            </a:r>
            <a:r>
              <a:rPr lang="en-US" sz="2400" dirty="0" err="1">
                <a:solidFill>
                  <a:schemeClr val="bg1"/>
                </a:solidFill>
              </a:rPr>
              <a:t>Szara</a:t>
            </a:r>
            <a:r>
              <a:rPr lang="en-US" sz="2400" dirty="0">
                <a:solidFill>
                  <a:schemeClr val="bg1"/>
                </a:solidFill>
              </a:rPr>
              <a:t> </a:t>
            </a:r>
            <a:r>
              <a:rPr lang="en-US" sz="2400" dirty="0" err="1">
                <a:solidFill>
                  <a:schemeClr val="bg1"/>
                </a:solidFill>
              </a:rPr>
              <a:t>Coote</a:t>
            </a:r>
            <a:r>
              <a:rPr lang="en-US" sz="2400" dirty="0">
                <a:solidFill>
                  <a:schemeClr val="bg1"/>
                </a:solidFill>
              </a:rPr>
              <a:t>	</a:t>
            </a:r>
          </a:p>
        </p:txBody>
      </p:sp>
    </p:spTree>
    <p:extLst>
      <p:ext uri="{BB962C8B-B14F-4D97-AF65-F5344CB8AC3E}">
        <p14:creationId xmlns:p14="http://schemas.microsoft.com/office/powerpoint/2010/main" val="33344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9" name="TextBox 8">
            <a:extLst>
              <a:ext uri="{FF2B5EF4-FFF2-40B4-BE49-F238E27FC236}">
                <a16:creationId xmlns:a16="http://schemas.microsoft.com/office/drawing/2014/main" id="{5BE77817-2E34-854A-805B-FD3E21C0EE4B}"/>
              </a:ext>
            </a:extLst>
          </p:cNvPr>
          <p:cNvSpPr txBox="1"/>
          <p:nvPr/>
        </p:nvSpPr>
        <p:spPr>
          <a:xfrm>
            <a:off x="3941118" y="1356229"/>
            <a:ext cx="4469129" cy="461665"/>
          </a:xfrm>
          <a:prstGeom prst="rect">
            <a:avLst/>
          </a:prstGeom>
          <a:noFill/>
        </p:spPr>
        <p:txBody>
          <a:bodyPr wrap="square" rtlCol="0">
            <a:spAutoFit/>
          </a:bodyPr>
          <a:lstStyle/>
          <a:p>
            <a:r>
              <a:rPr lang="en-US" sz="2400" b="1" dirty="0"/>
              <a:t>Eastern Involvement work</a:t>
            </a:r>
          </a:p>
        </p:txBody>
      </p:sp>
      <p:sp>
        <p:nvSpPr>
          <p:cNvPr id="11" name="TextBox 10">
            <a:extLst>
              <a:ext uri="{FF2B5EF4-FFF2-40B4-BE49-F238E27FC236}">
                <a16:creationId xmlns:a16="http://schemas.microsoft.com/office/drawing/2014/main" id="{A222084A-271E-E747-B1B5-8A59B362C4C0}"/>
              </a:ext>
            </a:extLst>
          </p:cNvPr>
          <p:cNvSpPr txBox="1"/>
          <p:nvPr/>
        </p:nvSpPr>
        <p:spPr>
          <a:xfrm>
            <a:off x="413081" y="2082582"/>
            <a:ext cx="5553379" cy="3970318"/>
          </a:xfrm>
          <a:prstGeom prst="rect">
            <a:avLst/>
          </a:prstGeom>
          <a:noFill/>
        </p:spPr>
        <p:txBody>
          <a:bodyPr wrap="square" rtlCol="0">
            <a:spAutoFit/>
          </a:bodyPr>
          <a:lstStyle/>
          <a:p>
            <a:pPr marL="342900" indent="-342900" fontAlgn="base">
              <a:buFont typeface="Wingdings" pitchFamily="2" charset="2"/>
              <a:buChar char="v"/>
            </a:pPr>
            <a:r>
              <a:rPr lang="en-US" sz="2400" b="1" dirty="0"/>
              <a:t>Task Force for Multiple Conditions </a:t>
            </a:r>
            <a:r>
              <a:rPr lang="en-US" sz="2000" b="1" dirty="0"/>
              <a:t>-</a:t>
            </a:r>
            <a:r>
              <a:rPr lang="en-US" sz="2000" dirty="0"/>
              <a:t> Richmond Group.  </a:t>
            </a:r>
            <a:r>
              <a:rPr lang="en-GB" sz="2000" dirty="0"/>
              <a:t>The overarching aim of the Taskforce is for people with multiple long-term health problems to live as well as possible for as long as possible.</a:t>
            </a:r>
          </a:p>
          <a:p>
            <a:pPr marL="342900" indent="-342900">
              <a:buFont typeface="Wingdings" pitchFamily="2" charset="2"/>
              <a:buChar char="v"/>
            </a:pPr>
            <a:endParaRPr lang="en-US" sz="2000" dirty="0"/>
          </a:p>
          <a:p>
            <a:pPr marL="342900" indent="-342900">
              <a:buFont typeface="Wingdings" pitchFamily="2" charset="2"/>
              <a:buChar char="v"/>
            </a:pPr>
            <a:r>
              <a:rPr lang="en-GB" sz="2400" b="1" dirty="0"/>
              <a:t>Neurocognitive mechanisms underlying dissociative amnesia</a:t>
            </a:r>
            <a:r>
              <a:rPr lang="en-GB" b="1" dirty="0"/>
              <a:t> </a:t>
            </a:r>
            <a:r>
              <a:rPr lang="en-US" sz="2000" dirty="0"/>
              <a:t>- </a:t>
            </a:r>
            <a:r>
              <a:rPr lang="en-GB" sz="2000" dirty="0"/>
              <a:t>It would be particularly useful if reviewers had lived experience of depression and/or memory difficulties (amnesia).</a:t>
            </a:r>
            <a:endParaRPr lang="en-US" sz="2000" i="1" dirty="0"/>
          </a:p>
          <a:p>
            <a:endParaRPr lang="en-US" sz="2000" b="1" dirty="0"/>
          </a:p>
        </p:txBody>
      </p:sp>
      <p:sp>
        <p:nvSpPr>
          <p:cNvPr id="3" name="TextBox 2">
            <a:extLst>
              <a:ext uri="{FF2B5EF4-FFF2-40B4-BE49-F238E27FC236}">
                <a16:creationId xmlns:a16="http://schemas.microsoft.com/office/drawing/2014/main" id="{1016F990-85C3-AB4E-8E74-9642A6D50006}"/>
              </a:ext>
            </a:extLst>
          </p:cNvPr>
          <p:cNvSpPr txBox="1"/>
          <p:nvPr/>
        </p:nvSpPr>
        <p:spPr>
          <a:xfrm>
            <a:off x="6612931" y="2082582"/>
            <a:ext cx="4972050" cy="2554545"/>
          </a:xfrm>
          <a:prstGeom prst="rect">
            <a:avLst/>
          </a:prstGeom>
          <a:noFill/>
        </p:spPr>
        <p:txBody>
          <a:bodyPr wrap="square" rtlCol="0">
            <a:spAutoFit/>
          </a:bodyPr>
          <a:lstStyle/>
          <a:p>
            <a:pPr marL="285750" indent="-285750">
              <a:buFont typeface="Wingdings" pitchFamily="2" charset="2"/>
              <a:buChar char="v"/>
            </a:pPr>
            <a:r>
              <a:rPr lang="en-GB" sz="2400" b="1" dirty="0"/>
              <a:t>CPFT Research Database Oversight Committee - </a:t>
            </a:r>
            <a:r>
              <a:rPr lang="en-GB" sz="2000" dirty="0"/>
              <a:t>Expert by Experience (</a:t>
            </a:r>
            <a:r>
              <a:rPr lang="en-GB" sz="2000" dirty="0" err="1"/>
              <a:t>EbE</a:t>
            </a:r>
            <a:r>
              <a:rPr lang="en-GB" sz="2000" dirty="0"/>
              <a:t>) to join the CPFT Research Database Oversight Committee</a:t>
            </a:r>
            <a:br>
              <a:rPr lang="en-GB" sz="2400" b="1" dirty="0"/>
            </a:br>
            <a:endParaRPr lang="en-GB" sz="2400" dirty="0"/>
          </a:p>
          <a:p>
            <a:pPr marL="285750" indent="-285750">
              <a:buFont typeface="Wingdings" pitchFamily="2" charset="2"/>
              <a:buChar char="v"/>
            </a:pPr>
            <a:r>
              <a:rPr lang="en-US" sz="2400" b="1" dirty="0"/>
              <a:t>NHSE Clinical Reference Group PPV Partner </a:t>
            </a:r>
            <a:endParaRPr lang="en-US" dirty="0"/>
          </a:p>
        </p:txBody>
      </p:sp>
    </p:spTree>
    <p:extLst>
      <p:ext uri="{BB962C8B-B14F-4D97-AF65-F5344CB8AC3E}">
        <p14:creationId xmlns:p14="http://schemas.microsoft.com/office/powerpoint/2010/main" val="151104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1245427" y="1508586"/>
            <a:ext cx="10256011" cy="5016758"/>
          </a:xfrm>
          <a:prstGeom prst="rect">
            <a:avLst/>
          </a:prstGeom>
          <a:noFill/>
        </p:spPr>
        <p:txBody>
          <a:bodyPr wrap="square" rtlCol="0">
            <a:spAutoFit/>
          </a:bodyPr>
          <a:lstStyle/>
          <a:p>
            <a:pPr marL="285750" indent="-285750" fontAlgn="base">
              <a:buFont typeface="Wingdings" pitchFamily="2" charset="2"/>
              <a:buChar char="v"/>
            </a:pPr>
            <a:r>
              <a:rPr lang="en-GB" sz="2000" dirty="0"/>
              <a:t>11.00  	Intro / Housekeeping	</a:t>
            </a:r>
            <a:br>
              <a:rPr lang="en-GB" sz="2000" dirty="0"/>
            </a:br>
            <a:endParaRPr lang="en-GB" sz="2000" dirty="0"/>
          </a:p>
          <a:p>
            <a:pPr marL="285750" indent="-285750" fontAlgn="base">
              <a:buFont typeface="Wingdings" pitchFamily="2" charset="2"/>
              <a:buChar char="v"/>
            </a:pPr>
            <a:r>
              <a:rPr lang="en-GB" sz="2000" dirty="0"/>
              <a:t>11.10		Personalised Care</a:t>
            </a:r>
            <a:br>
              <a:rPr lang="en-GB" sz="2000" dirty="0"/>
            </a:br>
            <a:endParaRPr lang="en-GB" sz="2000" dirty="0"/>
          </a:p>
          <a:p>
            <a:pPr marL="285750" indent="-285750" fontAlgn="base">
              <a:buFont typeface="Wingdings" pitchFamily="2" charset="2"/>
              <a:buChar char="v"/>
            </a:pPr>
            <a:r>
              <a:rPr lang="en-GB" sz="2000" dirty="0"/>
              <a:t>12.00		Break</a:t>
            </a:r>
            <a:br>
              <a:rPr lang="en-GB" sz="2000" dirty="0"/>
            </a:br>
            <a:endParaRPr lang="en-GB" sz="2000" dirty="0"/>
          </a:p>
          <a:p>
            <a:pPr marL="285750" indent="-285750" fontAlgn="base">
              <a:buFont typeface="Wingdings" pitchFamily="2" charset="2"/>
              <a:buChar char="v"/>
            </a:pPr>
            <a:r>
              <a:rPr lang="en-GB" sz="2000" dirty="0"/>
              <a:t>12.15		Sharing Experience - Sarah Rae</a:t>
            </a:r>
            <a:br>
              <a:rPr lang="en-GB" sz="2000" dirty="0"/>
            </a:br>
            <a:endParaRPr lang="en-GB" sz="2000" dirty="0"/>
          </a:p>
          <a:p>
            <a:pPr marL="285750" indent="-285750" fontAlgn="base">
              <a:buFont typeface="Wingdings" pitchFamily="2" charset="2"/>
              <a:buChar char="v"/>
            </a:pPr>
            <a:r>
              <a:rPr lang="en-GB" sz="2000" dirty="0"/>
              <a:t>12.40		Sharing Experience - Colin </a:t>
            </a:r>
            <a:r>
              <a:rPr lang="en-GB" sz="2000" dirty="0" err="1"/>
              <a:t>Stodel</a:t>
            </a:r>
            <a:br>
              <a:rPr lang="en-GB" sz="2000" dirty="0"/>
            </a:br>
            <a:endParaRPr lang="en-GB" sz="2000" dirty="0"/>
          </a:p>
          <a:p>
            <a:pPr marL="285750" indent="-285750" fontAlgn="base">
              <a:buFont typeface="Wingdings" pitchFamily="2" charset="2"/>
              <a:buChar char="v"/>
            </a:pPr>
            <a:r>
              <a:rPr lang="en-GB" sz="2000" dirty="0"/>
              <a:t>13.00		Involvement Opportunities</a:t>
            </a:r>
          </a:p>
          <a:p>
            <a:pPr marL="285750" indent="-285750" fontAlgn="base">
              <a:buFont typeface="Wingdings" pitchFamily="2" charset="2"/>
              <a:buChar char="v"/>
            </a:pPr>
            <a:endParaRPr lang="en-GB" sz="2000" dirty="0"/>
          </a:p>
          <a:p>
            <a:pPr marL="285750" indent="-285750" fontAlgn="base">
              <a:buFont typeface="Wingdings" pitchFamily="2" charset="2"/>
              <a:buChar char="v"/>
            </a:pPr>
            <a:r>
              <a:rPr lang="en-GB" sz="2000" dirty="0"/>
              <a:t>13.15		Citizens’ Senate sustainability options</a:t>
            </a:r>
          </a:p>
          <a:p>
            <a:pPr marL="285750" indent="-285750" fontAlgn="base">
              <a:buFont typeface="Wingdings" pitchFamily="2" charset="2"/>
              <a:buChar char="v"/>
            </a:pPr>
            <a:endParaRPr lang="en-GB" sz="2000" dirty="0"/>
          </a:p>
          <a:p>
            <a:pPr marL="285750" indent="-285750" fontAlgn="base">
              <a:buFont typeface="Wingdings" pitchFamily="2" charset="2"/>
              <a:buChar char="v"/>
            </a:pPr>
            <a:r>
              <a:rPr lang="en-GB" sz="2000" dirty="0"/>
              <a:t>13.30		Close	</a:t>
            </a:r>
            <a:br>
              <a:rPr lang="en-GB" sz="2000" dirty="0"/>
            </a:br>
            <a:endParaRPr lang="en-GB" sz="2000" dirty="0"/>
          </a:p>
        </p:txBody>
      </p:sp>
    </p:spTree>
    <p:extLst>
      <p:ext uri="{BB962C8B-B14F-4D97-AF65-F5344CB8AC3E}">
        <p14:creationId xmlns:p14="http://schemas.microsoft.com/office/powerpoint/2010/main" val="98596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4576332" y="1484784"/>
            <a:ext cx="2606483" cy="461665"/>
          </a:xfrm>
          <a:prstGeom prst="rect">
            <a:avLst/>
          </a:prstGeom>
          <a:noFill/>
        </p:spPr>
        <p:txBody>
          <a:bodyPr wrap="square" rtlCol="0">
            <a:spAutoFit/>
          </a:bodyPr>
          <a:lstStyle/>
          <a:p>
            <a:pPr algn="ctr" fontAlgn="base"/>
            <a:r>
              <a:rPr lang="en-GB" sz="2400" b="1" dirty="0"/>
              <a:t>Personalised Care</a:t>
            </a:r>
            <a:endParaRPr lang="en-GB" sz="2000" b="1" dirty="0"/>
          </a:p>
        </p:txBody>
      </p:sp>
      <p:sp>
        <p:nvSpPr>
          <p:cNvPr id="10" name="TextBox 9">
            <a:extLst>
              <a:ext uri="{FF2B5EF4-FFF2-40B4-BE49-F238E27FC236}">
                <a16:creationId xmlns:a16="http://schemas.microsoft.com/office/drawing/2014/main" id="{FE728CF4-E4F2-2647-AA02-ED2A9F87D16E}"/>
              </a:ext>
            </a:extLst>
          </p:cNvPr>
          <p:cNvSpPr txBox="1"/>
          <p:nvPr/>
        </p:nvSpPr>
        <p:spPr>
          <a:xfrm>
            <a:off x="702470" y="1946449"/>
            <a:ext cx="11064240" cy="4370427"/>
          </a:xfrm>
          <a:prstGeom prst="rect">
            <a:avLst/>
          </a:prstGeom>
          <a:noFill/>
        </p:spPr>
        <p:txBody>
          <a:bodyPr wrap="square" rtlCol="0">
            <a:spAutoFit/>
          </a:bodyPr>
          <a:lstStyle/>
          <a:p>
            <a:pPr marL="342900" indent="-342900">
              <a:buFont typeface="Wingdings" pitchFamily="2" charset="2"/>
              <a:buChar char="v"/>
            </a:pPr>
            <a:r>
              <a:rPr lang="en-US" sz="2000" dirty="0"/>
              <a:t>30% of population with long term physical and mental health Conditions</a:t>
            </a:r>
          </a:p>
          <a:p>
            <a:endParaRPr lang="en-US" sz="2000" dirty="0"/>
          </a:p>
          <a:p>
            <a:pPr marL="342900" indent="-342900">
              <a:buFont typeface="Wingdings" pitchFamily="2" charset="2"/>
              <a:buChar char="v"/>
            </a:pPr>
            <a:r>
              <a:rPr lang="en-US" sz="2000" dirty="0"/>
              <a:t>5% of population have complex needs</a:t>
            </a:r>
          </a:p>
          <a:p>
            <a:endParaRPr lang="en-US" sz="2000" dirty="0"/>
          </a:p>
          <a:p>
            <a:pPr marL="342900" indent="-342900">
              <a:buFont typeface="Wingdings" pitchFamily="2" charset="2"/>
              <a:buChar char="v"/>
            </a:pPr>
            <a:r>
              <a:rPr lang="en-US" sz="2000" dirty="0"/>
              <a:t>70% of each health pound supports people with LTC</a:t>
            </a:r>
          </a:p>
          <a:p>
            <a:endParaRPr lang="en-US" sz="2000" dirty="0"/>
          </a:p>
          <a:p>
            <a:pPr marL="342900" indent="-342900">
              <a:buFont typeface="Wingdings" pitchFamily="2" charset="2"/>
              <a:buChar char="v"/>
            </a:pPr>
            <a:r>
              <a:rPr lang="en-US" sz="2000" dirty="0"/>
              <a:t>50% of GP appointments are made by people with  LTCs</a:t>
            </a:r>
          </a:p>
          <a:p>
            <a:endParaRPr lang="en-US" sz="2000" dirty="0"/>
          </a:p>
          <a:p>
            <a:pPr marL="342900" indent="-342900">
              <a:buFont typeface="Wingdings" pitchFamily="2" charset="2"/>
              <a:buChar char="v"/>
            </a:pPr>
            <a:r>
              <a:rPr lang="en-US" sz="2000" dirty="0"/>
              <a:t>70% of hospital beds for people with LTC</a:t>
            </a:r>
          </a:p>
          <a:p>
            <a:endParaRPr lang="en-US" sz="2000" dirty="0"/>
          </a:p>
          <a:p>
            <a:pPr marL="342900" indent="-342900">
              <a:buFont typeface="Wingdings" pitchFamily="2" charset="2"/>
              <a:buChar char="v"/>
            </a:pPr>
            <a:r>
              <a:rPr lang="en-US" sz="2000" dirty="0"/>
              <a:t>200,000 people receiving personalized care</a:t>
            </a:r>
          </a:p>
          <a:p>
            <a:endParaRPr lang="en-US" sz="2000" dirty="0"/>
          </a:p>
          <a:p>
            <a:pPr marL="342900" indent="-342900">
              <a:buFont typeface="Wingdings" pitchFamily="2" charset="2"/>
              <a:buChar char="v"/>
            </a:pPr>
            <a:r>
              <a:rPr lang="en-US" sz="2000" dirty="0"/>
              <a:t>2.5m people by 2024 to receive personalized care</a:t>
            </a:r>
          </a:p>
          <a:p>
            <a:endParaRPr lang="en-US" dirty="0"/>
          </a:p>
        </p:txBody>
      </p:sp>
      <p:sp>
        <p:nvSpPr>
          <p:cNvPr id="11" name="10-Point Star 10">
            <a:extLst>
              <a:ext uri="{FF2B5EF4-FFF2-40B4-BE49-F238E27FC236}">
                <a16:creationId xmlns:a16="http://schemas.microsoft.com/office/drawing/2014/main" id="{3350651E-33D8-B04C-AC09-28DDFFF9D9ED}"/>
              </a:ext>
            </a:extLst>
          </p:cNvPr>
          <p:cNvSpPr/>
          <p:nvPr/>
        </p:nvSpPr>
        <p:spPr>
          <a:xfrm>
            <a:off x="8939008" y="1387352"/>
            <a:ext cx="2094509" cy="196211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0-Point Star 11">
            <a:extLst>
              <a:ext uri="{FF2B5EF4-FFF2-40B4-BE49-F238E27FC236}">
                <a16:creationId xmlns:a16="http://schemas.microsoft.com/office/drawing/2014/main" id="{AAE576FE-F01B-9943-9DBF-1CEE9539F655}"/>
              </a:ext>
            </a:extLst>
          </p:cNvPr>
          <p:cNvSpPr/>
          <p:nvPr/>
        </p:nvSpPr>
        <p:spPr>
          <a:xfrm>
            <a:off x="6589473" y="3722816"/>
            <a:ext cx="2731770" cy="256032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6AAABC-C3B4-A84D-83CB-5708F3DA7275}"/>
              </a:ext>
            </a:extLst>
          </p:cNvPr>
          <p:cNvSpPr txBox="1"/>
          <p:nvPr/>
        </p:nvSpPr>
        <p:spPr>
          <a:xfrm>
            <a:off x="9321243" y="1993303"/>
            <a:ext cx="1457247" cy="830997"/>
          </a:xfrm>
          <a:prstGeom prst="rect">
            <a:avLst/>
          </a:prstGeom>
          <a:noFill/>
        </p:spPr>
        <p:txBody>
          <a:bodyPr wrap="square" rtlCol="0">
            <a:spAutoFit/>
          </a:bodyPr>
          <a:lstStyle/>
          <a:p>
            <a:r>
              <a:rPr lang="en-US" sz="2400" b="1" dirty="0">
                <a:solidFill>
                  <a:schemeClr val="bg1"/>
                </a:solidFill>
              </a:rPr>
              <a:t>Complex needs</a:t>
            </a:r>
          </a:p>
        </p:txBody>
      </p:sp>
      <p:sp>
        <p:nvSpPr>
          <p:cNvPr id="14" name="TextBox 13">
            <a:extLst>
              <a:ext uri="{FF2B5EF4-FFF2-40B4-BE49-F238E27FC236}">
                <a16:creationId xmlns:a16="http://schemas.microsoft.com/office/drawing/2014/main" id="{7CAE8D9A-111F-D14D-8BFF-14939666D062}"/>
              </a:ext>
            </a:extLst>
          </p:cNvPr>
          <p:cNvSpPr txBox="1"/>
          <p:nvPr/>
        </p:nvSpPr>
        <p:spPr>
          <a:xfrm>
            <a:off x="7135726" y="4183604"/>
            <a:ext cx="2155181" cy="1569660"/>
          </a:xfrm>
          <a:prstGeom prst="rect">
            <a:avLst/>
          </a:prstGeom>
          <a:noFill/>
        </p:spPr>
        <p:txBody>
          <a:bodyPr wrap="square" rtlCol="0">
            <a:spAutoFit/>
          </a:bodyPr>
          <a:lstStyle/>
          <a:p>
            <a:r>
              <a:rPr lang="en-US" sz="2400" b="1" dirty="0">
                <a:solidFill>
                  <a:schemeClr val="bg1"/>
                </a:solidFill>
              </a:rPr>
              <a:t>Long term physical &amp; mental health conditions</a:t>
            </a:r>
          </a:p>
        </p:txBody>
      </p:sp>
      <p:sp>
        <p:nvSpPr>
          <p:cNvPr id="15" name="10-Point Star 14">
            <a:extLst>
              <a:ext uri="{FF2B5EF4-FFF2-40B4-BE49-F238E27FC236}">
                <a16:creationId xmlns:a16="http://schemas.microsoft.com/office/drawing/2014/main" id="{0B6D6AE6-5EA2-B745-87D8-E3AD4453617E}"/>
              </a:ext>
            </a:extLst>
          </p:cNvPr>
          <p:cNvSpPr/>
          <p:nvPr/>
        </p:nvSpPr>
        <p:spPr>
          <a:xfrm>
            <a:off x="9614343" y="3636287"/>
            <a:ext cx="2094509" cy="196211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FC4B254-267A-CF48-979D-DB9079AC069C}"/>
              </a:ext>
            </a:extLst>
          </p:cNvPr>
          <p:cNvSpPr txBox="1"/>
          <p:nvPr/>
        </p:nvSpPr>
        <p:spPr>
          <a:xfrm>
            <a:off x="9986262" y="4201845"/>
            <a:ext cx="1457247" cy="830997"/>
          </a:xfrm>
          <a:prstGeom prst="rect">
            <a:avLst/>
          </a:prstGeom>
          <a:noFill/>
        </p:spPr>
        <p:txBody>
          <a:bodyPr wrap="square" rtlCol="0">
            <a:spAutoFit/>
          </a:bodyPr>
          <a:lstStyle/>
          <a:p>
            <a:r>
              <a:rPr lang="en-US" sz="2400" b="1" dirty="0">
                <a:solidFill>
                  <a:schemeClr val="bg1"/>
                </a:solidFill>
              </a:rPr>
              <a:t>Receiving NHS CHC</a:t>
            </a:r>
          </a:p>
        </p:txBody>
      </p:sp>
    </p:spTree>
    <p:extLst>
      <p:ext uri="{BB962C8B-B14F-4D97-AF65-F5344CB8AC3E}">
        <p14:creationId xmlns:p14="http://schemas.microsoft.com/office/powerpoint/2010/main" val="298811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4576332" y="1484784"/>
            <a:ext cx="2606483" cy="461665"/>
          </a:xfrm>
          <a:prstGeom prst="rect">
            <a:avLst/>
          </a:prstGeom>
          <a:noFill/>
        </p:spPr>
        <p:txBody>
          <a:bodyPr wrap="square" rtlCol="0">
            <a:spAutoFit/>
          </a:bodyPr>
          <a:lstStyle/>
          <a:p>
            <a:pPr algn="ctr" fontAlgn="base"/>
            <a:r>
              <a:rPr lang="en-GB" sz="2400" dirty="0"/>
              <a:t>Personalised Care</a:t>
            </a:r>
            <a:endParaRPr lang="en-GB" sz="2000" dirty="0"/>
          </a:p>
        </p:txBody>
      </p:sp>
      <p:sp>
        <p:nvSpPr>
          <p:cNvPr id="9" name="TextBox 8">
            <a:extLst>
              <a:ext uri="{FF2B5EF4-FFF2-40B4-BE49-F238E27FC236}">
                <a16:creationId xmlns:a16="http://schemas.microsoft.com/office/drawing/2014/main" id="{BF93D791-2292-8C4F-99E2-D43D48DBD64A}"/>
              </a:ext>
            </a:extLst>
          </p:cNvPr>
          <p:cNvSpPr txBox="1"/>
          <p:nvPr/>
        </p:nvSpPr>
        <p:spPr>
          <a:xfrm>
            <a:off x="260595" y="6297930"/>
            <a:ext cx="11772900" cy="369332"/>
          </a:xfrm>
          <a:prstGeom prst="rect">
            <a:avLst/>
          </a:prstGeom>
          <a:noFill/>
        </p:spPr>
        <p:txBody>
          <a:bodyPr wrap="square" rtlCol="0">
            <a:spAutoFit/>
          </a:bodyPr>
          <a:lstStyle/>
          <a:p>
            <a:r>
              <a:rPr lang="en-US" dirty="0"/>
              <a:t>Personalised Care Model  - </a:t>
            </a:r>
            <a:r>
              <a:rPr lang="en-US" dirty="0">
                <a:hlinkClick r:id="rId7"/>
              </a:rPr>
              <a:t>https://youtu.be/RXOd-7rn6so</a:t>
            </a:r>
            <a:r>
              <a:rPr lang="en-US" dirty="0"/>
              <a:t>	  NHS Continuing Healthcare - </a:t>
            </a:r>
            <a:r>
              <a:rPr lang="en-US" dirty="0">
                <a:hlinkClick r:id="rId8"/>
              </a:rPr>
              <a:t>https://youtu.be/9xE2oGVRqvY</a:t>
            </a:r>
            <a:endParaRPr lang="en-US" dirty="0"/>
          </a:p>
        </p:txBody>
      </p:sp>
      <p:pic>
        <p:nvPicPr>
          <p:cNvPr id="13" name="Picture 12">
            <a:extLst>
              <a:ext uri="{FF2B5EF4-FFF2-40B4-BE49-F238E27FC236}">
                <a16:creationId xmlns:a16="http://schemas.microsoft.com/office/drawing/2014/main" id="{12B31FD2-6650-3A4D-A78A-B5CED99A2A05}"/>
              </a:ext>
            </a:extLst>
          </p:cNvPr>
          <p:cNvPicPr>
            <a:picLocks noChangeAspect="1"/>
          </p:cNvPicPr>
          <p:nvPr/>
        </p:nvPicPr>
        <p:blipFill>
          <a:blip r:embed="rId9"/>
          <a:stretch>
            <a:fillRect/>
          </a:stretch>
        </p:blipFill>
        <p:spPr>
          <a:xfrm>
            <a:off x="1944421" y="1946449"/>
            <a:ext cx="8405247" cy="4469806"/>
          </a:xfrm>
          <a:prstGeom prst="rect">
            <a:avLst/>
          </a:prstGeom>
        </p:spPr>
      </p:pic>
    </p:spTree>
    <p:extLst>
      <p:ext uri="{BB962C8B-B14F-4D97-AF65-F5344CB8AC3E}">
        <p14:creationId xmlns:p14="http://schemas.microsoft.com/office/powerpoint/2010/main" val="313173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3406140" y="1464954"/>
            <a:ext cx="4893447" cy="461665"/>
          </a:xfrm>
          <a:prstGeom prst="rect">
            <a:avLst/>
          </a:prstGeom>
          <a:noFill/>
        </p:spPr>
        <p:txBody>
          <a:bodyPr wrap="square" rtlCol="0">
            <a:spAutoFit/>
          </a:bodyPr>
          <a:lstStyle/>
          <a:p>
            <a:pPr algn="ctr" fontAlgn="base"/>
            <a:r>
              <a:rPr lang="en-GB" sz="2400" dirty="0"/>
              <a:t>What is Personalised Care?</a:t>
            </a:r>
            <a:endParaRPr lang="en-GB" sz="2000" dirty="0"/>
          </a:p>
        </p:txBody>
      </p:sp>
      <p:sp>
        <p:nvSpPr>
          <p:cNvPr id="9" name="TextBox 8">
            <a:extLst>
              <a:ext uri="{FF2B5EF4-FFF2-40B4-BE49-F238E27FC236}">
                <a16:creationId xmlns:a16="http://schemas.microsoft.com/office/drawing/2014/main" id="{BF93D791-2292-8C4F-99E2-D43D48DBD64A}"/>
              </a:ext>
            </a:extLst>
          </p:cNvPr>
          <p:cNvSpPr txBox="1"/>
          <p:nvPr/>
        </p:nvSpPr>
        <p:spPr>
          <a:xfrm>
            <a:off x="5804848" y="5800320"/>
            <a:ext cx="6188669" cy="646331"/>
          </a:xfrm>
          <a:prstGeom prst="rect">
            <a:avLst/>
          </a:prstGeom>
          <a:noFill/>
        </p:spPr>
        <p:txBody>
          <a:bodyPr wrap="square" rtlCol="0">
            <a:spAutoFit/>
          </a:bodyPr>
          <a:lstStyle/>
          <a:p>
            <a:pPr marL="285750" indent="-285750">
              <a:buFont typeface="Arial" panose="020B0604020202020204" pitchFamily="34" charset="0"/>
              <a:buChar char="•"/>
            </a:pPr>
            <a:r>
              <a:rPr lang="en-US" dirty="0"/>
              <a:t>Personalised Care Model  - </a:t>
            </a:r>
            <a:r>
              <a:rPr lang="en-US" dirty="0">
                <a:hlinkClick r:id="rId7"/>
              </a:rPr>
              <a:t>https://youtu.be/RXOd-7rn6so</a:t>
            </a:r>
            <a:endParaRPr lang="en-US" dirty="0"/>
          </a:p>
          <a:p>
            <a:pPr marL="285750" indent="-285750">
              <a:buFont typeface="Arial" panose="020B0604020202020204" pitchFamily="34" charset="0"/>
              <a:buChar char="•"/>
            </a:pPr>
            <a:r>
              <a:rPr lang="en-US" dirty="0"/>
              <a:t>NHS Continuing Healthcare - </a:t>
            </a:r>
            <a:r>
              <a:rPr lang="en-US" dirty="0">
                <a:hlinkClick r:id="rId8"/>
              </a:rPr>
              <a:t>https://youtu.be/9xE2oGVRqvY</a:t>
            </a:r>
            <a:endParaRPr lang="en-US" dirty="0"/>
          </a:p>
        </p:txBody>
      </p:sp>
      <p:sp>
        <p:nvSpPr>
          <p:cNvPr id="10" name="TextBox 9">
            <a:extLst>
              <a:ext uri="{FF2B5EF4-FFF2-40B4-BE49-F238E27FC236}">
                <a16:creationId xmlns:a16="http://schemas.microsoft.com/office/drawing/2014/main" id="{FE728CF4-E4F2-2647-AA02-ED2A9F87D16E}"/>
              </a:ext>
            </a:extLst>
          </p:cNvPr>
          <p:cNvSpPr txBox="1"/>
          <p:nvPr/>
        </p:nvSpPr>
        <p:spPr>
          <a:xfrm>
            <a:off x="527381" y="1922336"/>
            <a:ext cx="11418570" cy="400110"/>
          </a:xfrm>
          <a:prstGeom prst="rect">
            <a:avLst/>
          </a:prstGeom>
          <a:noFill/>
        </p:spPr>
        <p:txBody>
          <a:bodyPr wrap="square" rtlCol="0">
            <a:spAutoFit/>
          </a:bodyPr>
          <a:lstStyle/>
          <a:p>
            <a:r>
              <a:rPr lang="en-GB" sz="2000" b="1" dirty="0"/>
              <a:t>Personalised care means people have choice and control over the way their care is planned and delivered</a:t>
            </a:r>
          </a:p>
        </p:txBody>
      </p:sp>
      <p:sp>
        <p:nvSpPr>
          <p:cNvPr id="11" name="TextBox 10">
            <a:extLst>
              <a:ext uri="{FF2B5EF4-FFF2-40B4-BE49-F238E27FC236}">
                <a16:creationId xmlns:a16="http://schemas.microsoft.com/office/drawing/2014/main" id="{31E91E31-9A1C-D54C-B18B-7D0E588F811D}"/>
              </a:ext>
            </a:extLst>
          </p:cNvPr>
          <p:cNvSpPr txBox="1"/>
          <p:nvPr/>
        </p:nvSpPr>
        <p:spPr>
          <a:xfrm>
            <a:off x="527381" y="2568666"/>
            <a:ext cx="5519089" cy="3416320"/>
          </a:xfrm>
          <a:prstGeom prst="rect">
            <a:avLst/>
          </a:prstGeom>
          <a:noFill/>
        </p:spPr>
        <p:txBody>
          <a:bodyPr wrap="square" rtlCol="0">
            <a:spAutoFit/>
          </a:bodyPr>
          <a:lstStyle/>
          <a:p>
            <a:pPr marL="342900" indent="-342900">
              <a:buFont typeface="+mj-lt"/>
              <a:buAutoNum type="arabicPeriod"/>
            </a:pPr>
            <a:r>
              <a:rPr lang="en-GB" b="1" dirty="0"/>
              <a:t>Personalised Care and Support Planning </a:t>
            </a:r>
            <a:r>
              <a:rPr lang="en-GB" dirty="0"/>
              <a:t>enables people to join in conversations about their health and well-being and shape their care and support.</a:t>
            </a:r>
            <a:br>
              <a:rPr lang="en-GB" dirty="0"/>
            </a:br>
            <a:endParaRPr lang="en-GB" dirty="0"/>
          </a:p>
          <a:p>
            <a:pPr marL="342900" indent="-342900">
              <a:buFont typeface="+mj-lt"/>
              <a:buAutoNum type="arabicPeriod"/>
            </a:pPr>
            <a:r>
              <a:rPr lang="en-GB" b="1" dirty="0"/>
              <a:t>Shared Decision Making </a:t>
            </a:r>
            <a:r>
              <a:rPr lang="en-GB" dirty="0"/>
              <a:t>clinicians support people to make decisions about their treatment and care</a:t>
            </a:r>
            <a:br>
              <a:rPr lang="en-GB" dirty="0"/>
            </a:br>
            <a:endParaRPr lang="en-GB" dirty="0"/>
          </a:p>
          <a:p>
            <a:pPr marL="342900" indent="-342900">
              <a:buFont typeface="+mj-lt"/>
              <a:buAutoNum type="arabicPeriod"/>
            </a:pPr>
            <a:r>
              <a:rPr lang="en-GB" b="1" dirty="0"/>
              <a:t>Choice</a:t>
            </a:r>
            <a:r>
              <a:rPr lang="en-GB" dirty="0"/>
              <a:t> in the NHS services they use</a:t>
            </a:r>
            <a:br>
              <a:rPr lang="en-GB" dirty="0"/>
            </a:br>
            <a:endParaRPr lang="en-GB" dirty="0"/>
          </a:p>
          <a:p>
            <a:pPr marL="342900" indent="-342900">
              <a:buFont typeface="+mj-lt"/>
              <a:buAutoNum type="arabicPeriod"/>
            </a:pPr>
            <a:r>
              <a:rPr lang="en-GB" b="1" dirty="0"/>
              <a:t>Social Prescribing link workers </a:t>
            </a:r>
            <a:r>
              <a:rPr lang="en-GB" dirty="0"/>
              <a:t>connect people to community groups and statutory services for practical and emotional support.</a:t>
            </a:r>
          </a:p>
        </p:txBody>
      </p:sp>
      <p:sp>
        <p:nvSpPr>
          <p:cNvPr id="12" name="TextBox 11">
            <a:extLst>
              <a:ext uri="{FF2B5EF4-FFF2-40B4-BE49-F238E27FC236}">
                <a16:creationId xmlns:a16="http://schemas.microsoft.com/office/drawing/2014/main" id="{3B588E0D-6FF3-904A-A5FA-6510C53BB1A0}"/>
              </a:ext>
            </a:extLst>
          </p:cNvPr>
          <p:cNvSpPr txBox="1"/>
          <p:nvPr/>
        </p:nvSpPr>
        <p:spPr>
          <a:xfrm>
            <a:off x="6413831" y="2534075"/>
            <a:ext cx="5445920" cy="2031325"/>
          </a:xfrm>
          <a:prstGeom prst="rect">
            <a:avLst/>
          </a:prstGeom>
          <a:noFill/>
        </p:spPr>
        <p:txBody>
          <a:bodyPr wrap="square" rtlCol="0">
            <a:spAutoFit/>
          </a:bodyPr>
          <a:lstStyle/>
          <a:p>
            <a:r>
              <a:rPr lang="en-GB" dirty="0"/>
              <a:t>5.  </a:t>
            </a:r>
            <a:r>
              <a:rPr lang="en-GB" b="1" dirty="0"/>
              <a:t>Supported Self-Management </a:t>
            </a:r>
            <a:r>
              <a:rPr lang="en-GB" dirty="0"/>
              <a:t>helps people to manage their own health and care by building up their knowledge, skills and confidence.</a:t>
            </a:r>
          </a:p>
          <a:p>
            <a:endParaRPr lang="en-GB" dirty="0"/>
          </a:p>
          <a:p>
            <a:r>
              <a:rPr lang="en-GB" dirty="0"/>
              <a:t>6.  </a:t>
            </a:r>
            <a:r>
              <a:rPr lang="en-GB" b="1" dirty="0"/>
              <a:t>Personal Health Budgets</a:t>
            </a:r>
            <a:r>
              <a:rPr lang="en-GB" dirty="0"/>
              <a:t>, an amount of money to meet their health and well-being needs, planned and agreed between them and their NHS team.</a:t>
            </a:r>
          </a:p>
        </p:txBody>
      </p:sp>
    </p:spTree>
    <p:extLst>
      <p:ext uri="{BB962C8B-B14F-4D97-AF65-F5344CB8AC3E}">
        <p14:creationId xmlns:p14="http://schemas.microsoft.com/office/powerpoint/2010/main" val="421471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3746161" y="1390230"/>
            <a:ext cx="4499088" cy="461665"/>
          </a:xfrm>
          <a:prstGeom prst="rect">
            <a:avLst/>
          </a:prstGeom>
          <a:noFill/>
        </p:spPr>
        <p:txBody>
          <a:bodyPr wrap="square" rtlCol="0">
            <a:spAutoFit/>
          </a:bodyPr>
          <a:lstStyle/>
          <a:p>
            <a:pPr algn="ctr" fontAlgn="base"/>
            <a:r>
              <a:rPr lang="en-GB" sz="2400" dirty="0"/>
              <a:t>Personalised Care – your rights</a:t>
            </a:r>
            <a:endParaRPr lang="en-GB" sz="2000" dirty="0"/>
          </a:p>
        </p:txBody>
      </p:sp>
      <p:sp>
        <p:nvSpPr>
          <p:cNvPr id="9" name="TextBox 8">
            <a:extLst>
              <a:ext uri="{FF2B5EF4-FFF2-40B4-BE49-F238E27FC236}">
                <a16:creationId xmlns:a16="http://schemas.microsoft.com/office/drawing/2014/main" id="{BF93D791-2292-8C4F-99E2-D43D48DBD64A}"/>
              </a:ext>
            </a:extLst>
          </p:cNvPr>
          <p:cNvSpPr txBox="1"/>
          <p:nvPr/>
        </p:nvSpPr>
        <p:spPr>
          <a:xfrm>
            <a:off x="260595" y="6297930"/>
            <a:ext cx="11772900" cy="369332"/>
          </a:xfrm>
          <a:prstGeom prst="rect">
            <a:avLst/>
          </a:prstGeom>
          <a:noFill/>
        </p:spPr>
        <p:txBody>
          <a:bodyPr wrap="square" rtlCol="0">
            <a:spAutoFit/>
          </a:bodyPr>
          <a:lstStyle/>
          <a:p>
            <a:r>
              <a:rPr lang="en-US" dirty="0"/>
              <a:t>Personalised Care Model  - </a:t>
            </a:r>
            <a:r>
              <a:rPr lang="en-US" dirty="0">
                <a:hlinkClick r:id="rId7"/>
              </a:rPr>
              <a:t>https://youtu.be/RXOd-7rn6so</a:t>
            </a:r>
            <a:r>
              <a:rPr lang="en-US" dirty="0"/>
              <a:t>	  NHS Continuing Healthcare - </a:t>
            </a:r>
            <a:r>
              <a:rPr lang="en-US" dirty="0">
                <a:hlinkClick r:id="rId8"/>
              </a:rPr>
              <a:t>https://youtu.be/9xE2oGVRqvY</a:t>
            </a:r>
            <a:endParaRPr lang="en-US" dirty="0"/>
          </a:p>
        </p:txBody>
      </p:sp>
      <p:pic>
        <p:nvPicPr>
          <p:cNvPr id="11" name="Picture 10">
            <a:extLst>
              <a:ext uri="{FF2B5EF4-FFF2-40B4-BE49-F238E27FC236}">
                <a16:creationId xmlns:a16="http://schemas.microsoft.com/office/drawing/2014/main" id="{B948D463-C23A-014A-9F16-36D4C994E47C}"/>
              </a:ext>
            </a:extLst>
          </p:cNvPr>
          <p:cNvPicPr>
            <a:picLocks noChangeAspect="1"/>
          </p:cNvPicPr>
          <p:nvPr/>
        </p:nvPicPr>
        <p:blipFill>
          <a:blip r:embed="rId9"/>
          <a:stretch>
            <a:fillRect/>
          </a:stretch>
        </p:blipFill>
        <p:spPr>
          <a:xfrm>
            <a:off x="2253681" y="1841133"/>
            <a:ext cx="8318361" cy="4325899"/>
          </a:xfrm>
          <a:prstGeom prst="rect">
            <a:avLst/>
          </a:prstGeom>
        </p:spPr>
      </p:pic>
    </p:spTree>
    <p:extLst>
      <p:ext uri="{BB962C8B-B14F-4D97-AF65-F5344CB8AC3E}">
        <p14:creationId xmlns:p14="http://schemas.microsoft.com/office/powerpoint/2010/main" val="119666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3" name="TextBox 2">
            <a:extLst>
              <a:ext uri="{FF2B5EF4-FFF2-40B4-BE49-F238E27FC236}">
                <a16:creationId xmlns:a16="http://schemas.microsoft.com/office/drawing/2014/main" id="{8779C995-A28C-9748-8A73-B16F973F83B8}"/>
              </a:ext>
            </a:extLst>
          </p:cNvPr>
          <p:cNvSpPr txBox="1"/>
          <p:nvPr/>
        </p:nvSpPr>
        <p:spPr>
          <a:xfrm>
            <a:off x="3088918" y="1479874"/>
            <a:ext cx="5915103" cy="461665"/>
          </a:xfrm>
          <a:prstGeom prst="rect">
            <a:avLst/>
          </a:prstGeom>
          <a:noFill/>
        </p:spPr>
        <p:txBody>
          <a:bodyPr wrap="square" rtlCol="0">
            <a:spAutoFit/>
          </a:bodyPr>
          <a:lstStyle/>
          <a:p>
            <a:pPr algn="ctr" fontAlgn="base"/>
            <a:r>
              <a:rPr lang="en-GB" sz="2400" dirty="0"/>
              <a:t>What does Personalised Care mean for us?</a:t>
            </a:r>
            <a:endParaRPr lang="en-GB" sz="2000" dirty="0"/>
          </a:p>
        </p:txBody>
      </p:sp>
      <p:sp>
        <p:nvSpPr>
          <p:cNvPr id="10" name="TextBox 9">
            <a:extLst>
              <a:ext uri="{FF2B5EF4-FFF2-40B4-BE49-F238E27FC236}">
                <a16:creationId xmlns:a16="http://schemas.microsoft.com/office/drawing/2014/main" id="{FE728CF4-E4F2-2647-AA02-ED2A9F87D16E}"/>
              </a:ext>
            </a:extLst>
          </p:cNvPr>
          <p:cNvSpPr txBox="1"/>
          <p:nvPr/>
        </p:nvSpPr>
        <p:spPr>
          <a:xfrm>
            <a:off x="1515438" y="1915872"/>
            <a:ext cx="9263213" cy="461665"/>
          </a:xfrm>
          <a:prstGeom prst="rect">
            <a:avLst/>
          </a:prstGeom>
          <a:noFill/>
        </p:spPr>
        <p:txBody>
          <a:bodyPr wrap="square" rtlCol="0">
            <a:spAutoFit/>
          </a:bodyPr>
          <a:lstStyle/>
          <a:p>
            <a:r>
              <a:rPr lang="en-GB" sz="2400" b="1" dirty="0"/>
              <a:t>A shift in relationship between health &amp; care professionals and people</a:t>
            </a:r>
          </a:p>
        </p:txBody>
      </p:sp>
      <p:sp>
        <p:nvSpPr>
          <p:cNvPr id="13" name="TextBox 12">
            <a:extLst>
              <a:ext uri="{FF2B5EF4-FFF2-40B4-BE49-F238E27FC236}">
                <a16:creationId xmlns:a16="http://schemas.microsoft.com/office/drawing/2014/main" id="{277EA33C-C48A-EA4A-B3ED-5D8AD499888D}"/>
              </a:ext>
            </a:extLst>
          </p:cNvPr>
          <p:cNvSpPr txBox="1"/>
          <p:nvPr/>
        </p:nvSpPr>
        <p:spPr>
          <a:xfrm>
            <a:off x="360045" y="2505287"/>
            <a:ext cx="3006090" cy="923330"/>
          </a:xfrm>
          <a:prstGeom prst="rect">
            <a:avLst/>
          </a:prstGeom>
          <a:noFill/>
          <a:ln w="19050">
            <a:solidFill>
              <a:schemeClr val="accent1"/>
            </a:solidFill>
          </a:ln>
        </p:spPr>
        <p:txBody>
          <a:bodyPr wrap="square" rtlCol="0">
            <a:spAutoFit/>
          </a:bodyPr>
          <a:lstStyle/>
          <a:p>
            <a:r>
              <a:rPr lang="en-GB" dirty="0"/>
              <a:t>from being seen as a patient with symptoms or separate conditions that needs treating </a:t>
            </a:r>
            <a:endParaRPr lang="en-US" dirty="0"/>
          </a:p>
        </p:txBody>
      </p:sp>
      <p:sp>
        <p:nvSpPr>
          <p:cNvPr id="15" name="TextBox 14">
            <a:extLst>
              <a:ext uri="{FF2B5EF4-FFF2-40B4-BE49-F238E27FC236}">
                <a16:creationId xmlns:a16="http://schemas.microsoft.com/office/drawing/2014/main" id="{574F937A-213F-BE44-84FF-B5719667252A}"/>
              </a:ext>
            </a:extLst>
          </p:cNvPr>
          <p:cNvSpPr txBox="1"/>
          <p:nvPr/>
        </p:nvSpPr>
        <p:spPr>
          <a:xfrm>
            <a:off x="5474970" y="2499529"/>
            <a:ext cx="3063240" cy="1200329"/>
          </a:xfrm>
          <a:prstGeom prst="rect">
            <a:avLst/>
          </a:prstGeom>
          <a:noFill/>
          <a:ln w="19050">
            <a:solidFill>
              <a:schemeClr val="accent1"/>
            </a:solidFill>
          </a:ln>
        </p:spPr>
        <p:txBody>
          <a:bodyPr wrap="square" rtlCol="0">
            <a:spAutoFit/>
          </a:bodyPr>
          <a:lstStyle/>
          <a:p>
            <a:pPr algn="ctr"/>
            <a:r>
              <a:rPr lang="en-GB" dirty="0"/>
              <a:t>to being seen as a whole person with strengths and attributes as well as needs to be met.</a:t>
            </a:r>
          </a:p>
        </p:txBody>
      </p:sp>
      <p:sp>
        <p:nvSpPr>
          <p:cNvPr id="16" name="TextBox 15">
            <a:extLst>
              <a:ext uri="{FF2B5EF4-FFF2-40B4-BE49-F238E27FC236}">
                <a16:creationId xmlns:a16="http://schemas.microsoft.com/office/drawing/2014/main" id="{BA33A335-0823-EA45-9F00-0CC1C5904398}"/>
              </a:ext>
            </a:extLst>
          </p:cNvPr>
          <p:cNvSpPr txBox="1"/>
          <p:nvPr/>
        </p:nvSpPr>
        <p:spPr>
          <a:xfrm>
            <a:off x="251460" y="3813947"/>
            <a:ext cx="3223260" cy="646331"/>
          </a:xfrm>
          <a:prstGeom prst="rect">
            <a:avLst/>
          </a:prstGeom>
          <a:noFill/>
          <a:ln w="19050">
            <a:solidFill>
              <a:schemeClr val="accent1"/>
            </a:solidFill>
          </a:ln>
        </p:spPr>
        <p:txBody>
          <a:bodyPr wrap="square" rtlCol="0">
            <a:spAutoFit/>
          </a:bodyPr>
          <a:lstStyle/>
          <a:p>
            <a:r>
              <a:rPr lang="en-GB" dirty="0"/>
              <a:t>from being asked</a:t>
            </a:r>
          </a:p>
          <a:p>
            <a:r>
              <a:rPr lang="en-GB" dirty="0"/>
              <a:t> </a:t>
            </a:r>
            <a:r>
              <a:rPr lang="en-GB" b="1" dirty="0"/>
              <a:t>‘what’s the matter with you’?</a:t>
            </a:r>
            <a:endParaRPr lang="en-US" b="1" dirty="0"/>
          </a:p>
        </p:txBody>
      </p:sp>
      <p:sp>
        <p:nvSpPr>
          <p:cNvPr id="17" name="TextBox 16">
            <a:extLst>
              <a:ext uri="{FF2B5EF4-FFF2-40B4-BE49-F238E27FC236}">
                <a16:creationId xmlns:a16="http://schemas.microsoft.com/office/drawing/2014/main" id="{48AB6CAC-0944-9C48-9C91-148E7260162C}"/>
              </a:ext>
            </a:extLst>
          </p:cNvPr>
          <p:cNvSpPr txBox="1"/>
          <p:nvPr/>
        </p:nvSpPr>
        <p:spPr>
          <a:xfrm>
            <a:off x="5532120" y="3939397"/>
            <a:ext cx="3006090" cy="646331"/>
          </a:xfrm>
          <a:prstGeom prst="rect">
            <a:avLst/>
          </a:prstGeom>
          <a:noFill/>
          <a:ln w="19050">
            <a:solidFill>
              <a:schemeClr val="accent1"/>
            </a:solidFill>
          </a:ln>
        </p:spPr>
        <p:txBody>
          <a:bodyPr wrap="square" rtlCol="0">
            <a:spAutoFit/>
          </a:bodyPr>
          <a:lstStyle/>
          <a:p>
            <a:pPr algn="ctr"/>
            <a:r>
              <a:rPr lang="en-GB" dirty="0"/>
              <a:t>to being asked </a:t>
            </a:r>
            <a:r>
              <a:rPr lang="en-GB" b="1" dirty="0"/>
              <a:t>‘what matters to you?</a:t>
            </a:r>
            <a:endParaRPr lang="en-US" b="1" dirty="0"/>
          </a:p>
        </p:txBody>
      </p:sp>
      <p:sp>
        <p:nvSpPr>
          <p:cNvPr id="19" name="TextBox 18">
            <a:extLst>
              <a:ext uri="{FF2B5EF4-FFF2-40B4-BE49-F238E27FC236}">
                <a16:creationId xmlns:a16="http://schemas.microsoft.com/office/drawing/2014/main" id="{D9D3AA02-BD74-714B-84F9-A4EA597990AB}"/>
              </a:ext>
            </a:extLst>
          </p:cNvPr>
          <p:cNvSpPr txBox="1"/>
          <p:nvPr/>
        </p:nvSpPr>
        <p:spPr>
          <a:xfrm>
            <a:off x="280802" y="4788769"/>
            <a:ext cx="3006090" cy="646331"/>
          </a:xfrm>
          <a:prstGeom prst="rect">
            <a:avLst/>
          </a:prstGeom>
          <a:noFill/>
          <a:ln w="19050">
            <a:solidFill>
              <a:schemeClr val="accent1"/>
            </a:solidFill>
          </a:ln>
        </p:spPr>
        <p:txBody>
          <a:bodyPr wrap="square" rtlCol="0">
            <a:spAutoFit/>
          </a:bodyPr>
          <a:lstStyle/>
          <a:p>
            <a:r>
              <a:rPr lang="en-GB" dirty="0"/>
              <a:t>from having to tell your story again and again </a:t>
            </a:r>
            <a:endParaRPr lang="en-US" dirty="0"/>
          </a:p>
        </p:txBody>
      </p:sp>
      <p:sp>
        <p:nvSpPr>
          <p:cNvPr id="20" name="TextBox 19">
            <a:extLst>
              <a:ext uri="{FF2B5EF4-FFF2-40B4-BE49-F238E27FC236}">
                <a16:creationId xmlns:a16="http://schemas.microsoft.com/office/drawing/2014/main" id="{65DD7493-8A73-1D4E-AB77-F73C0F5A3043}"/>
              </a:ext>
            </a:extLst>
          </p:cNvPr>
          <p:cNvSpPr txBox="1"/>
          <p:nvPr/>
        </p:nvSpPr>
        <p:spPr>
          <a:xfrm>
            <a:off x="5532120" y="4788769"/>
            <a:ext cx="3006090" cy="646331"/>
          </a:xfrm>
          <a:prstGeom prst="rect">
            <a:avLst/>
          </a:prstGeom>
          <a:noFill/>
          <a:ln w="19050">
            <a:solidFill>
              <a:schemeClr val="accent1"/>
            </a:solidFill>
          </a:ln>
        </p:spPr>
        <p:txBody>
          <a:bodyPr wrap="square" rtlCol="0">
            <a:spAutoFit/>
          </a:bodyPr>
          <a:lstStyle/>
          <a:p>
            <a:r>
              <a:rPr lang="en-GB" dirty="0"/>
              <a:t>to only needing to tell your story once.</a:t>
            </a:r>
          </a:p>
        </p:txBody>
      </p:sp>
      <p:grpSp>
        <p:nvGrpSpPr>
          <p:cNvPr id="29" name="Group 28">
            <a:extLst>
              <a:ext uri="{FF2B5EF4-FFF2-40B4-BE49-F238E27FC236}">
                <a16:creationId xmlns:a16="http://schemas.microsoft.com/office/drawing/2014/main" id="{362C4EA1-3349-2747-9035-65B075ED13EC}"/>
              </a:ext>
            </a:extLst>
          </p:cNvPr>
          <p:cNvGrpSpPr/>
          <p:nvPr/>
        </p:nvGrpSpPr>
        <p:grpSpPr>
          <a:xfrm>
            <a:off x="3800475" y="2684246"/>
            <a:ext cx="1131570" cy="525780"/>
            <a:chOff x="3749040" y="3429000"/>
            <a:chExt cx="1131570" cy="525780"/>
          </a:xfrm>
        </p:grpSpPr>
        <p:sp>
          <p:nvSpPr>
            <p:cNvPr id="14" name="Striped Right Arrow 13">
              <a:extLst>
                <a:ext uri="{FF2B5EF4-FFF2-40B4-BE49-F238E27FC236}">
                  <a16:creationId xmlns:a16="http://schemas.microsoft.com/office/drawing/2014/main" id="{E5CB4217-E2FE-8C46-9F9C-722F35EBBA36}"/>
                </a:ext>
              </a:extLst>
            </p:cNvPr>
            <p:cNvSpPr/>
            <p:nvPr/>
          </p:nvSpPr>
          <p:spPr>
            <a:xfrm>
              <a:off x="3749040" y="3657600"/>
              <a:ext cx="1131570" cy="2971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46D87FA-F347-D749-B31C-D64C0AAC56E8}"/>
                </a:ext>
              </a:extLst>
            </p:cNvPr>
            <p:cNvSpPr txBox="1"/>
            <p:nvPr/>
          </p:nvSpPr>
          <p:spPr>
            <a:xfrm>
              <a:off x="3749040" y="3429000"/>
              <a:ext cx="1131570" cy="369332"/>
            </a:xfrm>
            <a:prstGeom prst="rect">
              <a:avLst/>
            </a:prstGeom>
            <a:noFill/>
          </p:spPr>
          <p:txBody>
            <a:bodyPr wrap="square" rtlCol="0">
              <a:spAutoFit/>
            </a:bodyPr>
            <a:lstStyle/>
            <a:p>
              <a:r>
                <a:rPr lang="en-US" dirty="0"/>
                <a:t>Shifts to </a:t>
              </a:r>
            </a:p>
          </p:txBody>
        </p:sp>
      </p:grpSp>
      <p:grpSp>
        <p:nvGrpSpPr>
          <p:cNvPr id="30" name="Group 29">
            <a:extLst>
              <a:ext uri="{FF2B5EF4-FFF2-40B4-BE49-F238E27FC236}">
                <a16:creationId xmlns:a16="http://schemas.microsoft.com/office/drawing/2014/main" id="{DC37CE1C-24A5-2B4F-BAA4-0F19A3624471}"/>
              </a:ext>
            </a:extLst>
          </p:cNvPr>
          <p:cNvGrpSpPr/>
          <p:nvPr/>
        </p:nvGrpSpPr>
        <p:grpSpPr>
          <a:xfrm>
            <a:off x="3800475" y="3754731"/>
            <a:ext cx="1131570" cy="574004"/>
            <a:chOff x="3749040" y="4460278"/>
            <a:chExt cx="1131570" cy="574004"/>
          </a:xfrm>
        </p:grpSpPr>
        <p:sp>
          <p:nvSpPr>
            <p:cNvPr id="18" name="Striped Right Arrow 17">
              <a:extLst>
                <a:ext uri="{FF2B5EF4-FFF2-40B4-BE49-F238E27FC236}">
                  <a16:creationId xmlns:a16="http://schemas.microsoft.com/office/drawing/2014/main" id="{2107A34A-FF7F-B447-8984-2C48A1FC7FC1}"/>
                </a:ext>
              </a:extLst>
            </p:cNvPr>
            <p:cNvSpPr/>
            <p:nvPr/>
          </p:nvSpPr>
          <p:spPr>
            <a:xfrm>
              <a:off x="3749040" y="4737102"/>
              <a:ext cx="1131570" cy="2971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6E1C7C5-3EDE-3344-8C09-EDE1C9A9EB3E}"/>
                </a:ext>
              </a:extLst>
            </p:cNvPr>
            <p:cNvSpPr txBox="1"/>
            <p:nvPr/>
          </p:nvSpPr>
          <p:spPr>
            <a:xfrm>
              <a:off x="3749040" y="4460278"/>
              <a:ext cx="1131570" cy="369332"/>
            </a:xfrm>
            <a:prstGeom prst="rect">
              <a:avLst/>
            </a:prstGeom>
            <a:noFill/>
          </p:spPr>
          <p:txBody>
            <a:bodyPr wrap="square" rtlCol="0">
              <a:spAutoFit/>
            </a:bodyPr>
            <a:lstStyle/>
            <a:p>
              <a:r>
                <a:rPr lang="en-US" dirty="0"/>
                <a:t>Shifts to </a:t>
              </a:r>
            </a:p>
          </p:txBody>
        </p:sp>
      </p:grpSp>
      <p:grpSp>
        <p:nvGrpSpPr>
          <p:cNvPr id="31" name="Group 30">
            <a:extLst>
              <a:ext uri="{FF2B5EF4-FFF2-40B4-BE49-F238E27FC236}">
                <a16:creationId xmlns:a16="http://schemas.microsoft.com/office/drawing/2014/main" id="{3CEA959D-5823-A84E-9950-81B08C0193A4}"/>
              </a:ext>
            </a:extLst>
          </p:cNvPr>
          <p:cNvGrpSpPr/>
          <p:nvPr/>
        </p:nvGrpSpPr>
        <p:grpSpPr>
          <a:xfrm>
            <a:off x="3749040" y="4668768"/>
            <a:ext cx="1183005" cy="557964"/>
            <a:chOff x="3749040" y="5270708"/>
            <a:chExt cx="1183005" cy="557964"/>
          </a:xfrm>
        </p:grpSpPr>
        <p:sp>
          <p:nvSpPr>
            <p:cNvPr id="21" name="Striped Right Arrow 20">
              <a:extLst>
                <a:ext uri="{FF2B5EF4-FFF2-40B4-BE49-F238E27FC236}">
                  <a16:creationId xmlns:a16="http://schemas.microsoft.com/office/drawing/2014/main" id="{6C2F08B7-9531-4141-A957-43476FDC7B0A}"/>
                </a:ext>
              </a:extLst>
            </p:cNvPr>
            <p:cNvSpPr/>
            <p:nvPr/>
          </p:nvSpPr>
          <p:spPr>
            <a:xfrm>
              <a:off x="3749040" y="5531492"/>
              <a:ext cx="1131570" cy="2971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D1F9CC1-4B38-C841-A8DA-F2FB574D3F07}"/>
                </a:ext>
              </a:extLst>
            </p:cNvPr>
            <p:cNvSpPr txBox="1"/>
            <p:nvPr/>
          </p:nvSpPr>
          <p:spPr>
            <a:xfrm>
              <a:off x="3800475" y="5270708"/>
              <a:ext cx="1131570" cy="369332"/>
            </a:xfrm>
            <a:prstGeom prst="rect">
              <a:avLst/>
            </a:prstGeom>
            <a:noFill/>
          </p:spPr>
          <p:txBody>
            <a:bodyPr wrap="square" rtlCol="0">
              <a:spAutoFit/>
            </a:bodyPr>
            <a:lstStyle/>
            <a:p>
              <a:r>
                <a:rPr lang="en-US" dirty="0"/>
                <a:t>Shifts to </a:t>
              </a:r>
            </a:p>
          </p:txBody>
        </p:sp>
      </p:grpSp>
      <p:sp>
        <p:nvSpPr>
          <p:cNvPr id="25" name="TextBox 24">
            <a:extLst>
              <a:ext uri="{FF2B5EF4-FFF2-40B4-BE49-F238E27FC236}">
                <a16:creationId xmlns:a16="http://schemas.microsoft.com/office/drawing/2014/main" id="{60CC171C-F8DF-B746-BD90-EC393B6BA3F9}"/>
              </a:ext>
            </a:extLst>
          </p:cNvPr>
          <p:cNvSpPr txBox="1"/>
          <p:nvPr/>
        </p:nvSpPr>
        <p:spPr>
          <a:xfrm>
            <a:off x="280802" y="5621573"/>
            <a:ext cx="3006090" cy="646331"/>
          </a:xfrm>
          <a:prstGeom prst="rect">
            <a:avLst/>
          </a:prstGeom>
          <a:noFill/>
          <a:ln w="19050">
            <a:solidFill>
              <a:schemeClr val="accent1"/>
            </a:solidFill>
          </a:ln>
        </p:spPr>
        <p:txBody>
          <a:bodyPr wrap="square" rtlCol="0">
            <a:spAutoFit/>
          </a:bodyPr>
          <a:lstStyle/>
          <a:p>
            <a:r>
              <a:rPr lang="en-US" dirty="0"/>
              <a:t>Feeling powerless against complex healthcare system</a:t>
            </a:r>
          </a:p>
        </p:txBody>
      </p:sp>
      <p:sp>
        <p:nvSpPr>
          <p:cNvPr id="26" name="TextBox 25">
            <a:extLst>
              <a:ext uri="{FF2B5EF4-FFF2-40B4-BE49-F238E27FC236}">
                <a16:creationId xmlns:a16="http://schemas.microsoft.com/office/drawing/2014/main" id="{5992AFA0-21BD-D649-8005-9F4ECD6EA7FF}"/>
              </a:ext>
            </a:extLst>
          </p:cNvPr>
          <p:cNvSpPr txBox="1"/>
          <p:nvPr/>
        </p:nvSpPr>
        <p:spPr>
          <a:xfrm>
            <a:off x="5506358" y="5638141"/>
            <a:ext cx="3031852" cy="646331"/>
          </a:xfrm>
          <a:prstGeom prst="rect">
            <a:avLst/>
          </a:prstGeom>
          <a:noFill/>
          <a:ln w="19050">
            <a:solidFill>
              <a:schemeClr val="accent1"/>
            </a:solidFill>
          </a:ln>
        </p:spPr>
        <p:txBody>
          <a:bodyPr wrap="square" rtlCol="0">
            <a:spAutoFit/>
          </a:bodyPr>
          <a:lstStyle/>
          <a:p>
            <a:r>
              <a:rPr lang="en-US" dirty="0"/>
              <a:t>Working in partnership and sharing power</a:t>
            </a:r>
          </a:p>
        </p:txBody>
      </p:sp>
      <p:grpSp>
        <p:nvGrpSpPr>
          <p:cNvPr id="32" name="Group 31">
            <a:extLst>
              <a:ext uri="{FF2B5EF4-FFF2-40B4-BE49-F238E27FC236}">
                <a16:creationId xmlns:a16="http://schemas.microsoft.com/office/drawing/2014/main" id="{C3A58718-CDF3-BE4B-A6B8-3A20C29E2ADD}"/>
              </a:ext>
            </a:extLst>
          </p:cNvPr>
          <p:cNvGrpSpPr/>
          <p:nvPr/>
        </p:nvGrpSpPr>
        <p:grpSpPr>
          <a:xfrm>
            <a:off x="3697605" y="5605593"/>
            <a:ext cx="1183005" cy="557964"/>
            <a:chOff x="3749040" y="5270708"/>
            <a:chExt cx="1183005" cy="557964"/>
          </a:xfrm>
        </p:grpSpPr>
        <p:sp>
          <p:nvSpPr>
            <p:cNvPr id="33" name="Striped Right Arrow 32">
              <a:extLst>
                <a:ext uri="{FF2B5EF4-FFF2-40B4-BE49-F238E27FC236}">
                  <a16:creationId xmlns:a16="http://schemas.microsoft.com/office/drawing/2014/main" id="{3BAD1AF8-4D96-5641-8C6D-0BC68DE8D998}"/>
                </a:ext>
              </a:extLst>
            </p:cNvPr>
            <p:cNvSpPr/>
            <p:nvPr/>
          </p:nvSpPr>
          <p:spPr>
            <a:xfrm>
              <a:off x="3749040" y="5531492"/>
              <a:ext cx="1131570" cy="2971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77785A9-51FF-1B4E-8D50-372A71F15D22}"/>
                </a:ext>
              </a:extLst>
            </p:cNvPr>
            <p:cNvSpPr txBox="1"/>
            <p:nvPr/>
          </p:nvSpPr>
          <p:spPr>
            <a:xfrm>
              <a:off x="3800475" y="5270708"/>
              <a:ext cx="1131570" cy="369332"/>
            </a:xfrm>
            <a:prstGeom prst="rect">
              <a:avLst/>
            </a:prstGeom>
            <a:noFill/>
          </p:spPr>
          <p:txBody>
            <a:bodyPr wrap="square" rtlCol="0">
              <a:spAutoFit/>
            </a:bodyPr>
            <a:lstStyle/>
            <a:p>
              <a:r>
                <a:rPr lang="en-US" dirty="0"/>
                <a:t>Shifts to </a:t>
              </a:r>
            </a:p>
          </p:txBody>
        </p:sp>
      </p:grpSp>
      <p:sp>
        <p:nvSpPr>
          <p:cNvPr id="35" name="TextBox 34">
            <a:extLst>
              <a:ext uri="{FF2B5EF4-FFF2-40B4-BE49-F238E27FC236}">
                <a16:creationId xmlns:a16="http://schemas.microsoft.com/office/drawing/2014/main" id="{C2CA7EE8-7C08-3540-9094-06B4E370C23E}"/>
              </a:ext>
            </a:extLst>
          </p:cNvPr>
          <p:cNvSpPr txBox="1"/>
          <p:nvPr/>
        </p:nvSpPr>
        <p:spPr>
          <a:xfrm>
            <a:off x="9004021" y="2499529"/>
            <a:ext cx="2906039" cy="3416320"/>
          </a:xfrm>
          <a:prstGeom prst="rect">
            <a:avLst/>
          </a:prstGeom>
          <a:noFill/>
        </p:spPr>
        <p:txBody>
          <a:bodyPr wrap="square" rtlCol="0">
            <a:spAutoFit/>
          </a:bodyPr>
          <a:lstStyle/>
          <a:p>
            <a:r>
              <a:rPr lang="en-GB" sz="2400" dirty="0"/>
              <a:t>Personalised care means that services and support should be tailored to</a:t>
            </a:r>
          </a:p>
          <a:p>
            <a:r>
              <a:rPr lang="en-GB" sz="2400" dirty="0"/>
              <a:t>the needs of every individual, rather than delivered in a one-size-fits-all</a:t>
            </a:r>
          </a:p>
          <a:p>
            <a:r>
              <a:rPr lang="en-GB" sz="2400" dirty="0"/>
              <a:t>fashion.</a:t>
            </a:r>
          </a:p>
        </p:txBody>
      </p:sp>
    </p:spTree>
    <p:extLst>
      <p:ext uri="{BB962C8B-B14F-4D97-AF65-F5344CB8AC3E}">
        <p14:creationId xmlns:p14="http://schemas.microsoft.com/office/powerpoint/2010/main" val="41910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9" name="TextBox 8">
            <a:extLst>
              <a:ext uri="{FF2B5EF4-FFF2-40B4-BE49-F238E27FC236}">
                <a16:creationId xmlns:a16="http://schemas.microsoft.com/office/drawing/2014/main" id="{5BE77817-2E34-854A-805B-FD3E21C0EE4B}"/>
              </a:ext>
            </a:extLst>
          </p:cNvPr>
          <p:cNvSpPr txBox="1"/>
          <p:nvPr/>
        </p:nvSpPr>
        <p:spPr>
          <a:xfrm>
            <a:off x="4111631" y="1356229"/>
            <a:ext cx="3257550" cy="461665"/>
          </a:xfrm>
          <a:prstGeom prst="rect">
            <a:avLst/>
          </a:prstGeom>
          <a:noFill/>
        </p:spPr>
        <p:txBody>
          <a:bodyPr wrap="square" rtlCol="0">
            <a:spAutoFit/>
          </a:bodyPr>
          <a:lstStyle/>
          <a:p>
            <a:r>
              <a:rPr lang="en-US" sz="2400" dirty="0"/>
              <a:t>Sharing your experience</a:t>
            </a:r>
          </a:p>
        </p:txBody>
      </p:sp>
      <p:grpSp>
        <p:nvGrpSpPr>
          <p:cNvPr id="40" name="Group 39">
            <a:extLst>
              <a:ext uri="{FF2B5EF4-FFF2-40B4-BE49-F238E27FC236}">
                <a16:creationId xmlns:a16="http://schemas.microsoft.com/office/drawing/2014/main" id="{E248A6FE-5542-D04F-BC54-6C3BDE59B0C1}"/>
              </a:ext>
            </a:extLst>
          </p:cNvPr>
          <p:cNvGrpSpPr/>
          <p:nvPr/>
        </p:nvGrpSpPr>
        <p:grpSpPr>
          <a:xfrm>
            <a:off x="222628" y="2289999"/>
            <a:ext cx="11747465" cy="3226204"/>
            <a:chOff x="222628" y="2289999"/>
            <a:chExt cx="11747465" cy="3226204"/>
          </a:xfrm>
        </p:grpSpPr>
        <p:sp>
          <p:nvSpPr>
            <p:cNvPr id="11" name="TextBox 10">
              <a:extLst>
                <a:ext uri="{FF2B5EF4-FFF2-40B4-BE49-F238E27FC236}">
                  <a16:creationId xmlns:a16="http://schemas.microsoft.com/office/drawing/2014/main" id="{A222084A-271E-E747-B1B5-8A59B362C4C0}"/>
                </a:ext>
              </a:extLst>
            </p:cNvPr>
            <p:cNvSpPr txBox="1"/>
            <p:nvPr/>
          </p:nvSpPr>
          <p:spPr>
            <a:xfrm>
              <a:off x="539877" y="2289999"/>
              <a:ext cx="5800981" cy="3139321"/>
            </a:xfrm>
            <a:prstGeom prst="rect">
              <a:avLst/>
            </a:prstGeom>
            <a:noFill/>
          </p:spPr>
          <p:txBody>
            <a:bodyPr wrap="square" rtlCol="0">
              <a:spAutoFit/>
            </a:bodyPr>
            <a:lstStyle/>
            <a:p>
              <a:r>
                <a:rPr lang="en-US" dirty="0"/>
                <a:t>		</a:t>
              </a:r>
              <a:r>
                <a:rPr lang="en-US" sz="2000" dirty="0"/>
                <a:t>Sarah will describe her journey of co 		leading a multi professional team to 		apply for research funding.  She will 		share her experience of the 			challenges and pitfalls in achieving 			shortlisting status.</a:t>
              </a:r>
            </a:p>
            <a:p>
              <a:r>
                <a:rPr lang="en-US" sz="2000" dirty="0"/>
                <a:t>		Hopefully, this will inspire others to 		see what is possible and what can 			be achieved</a:t>
              </a:r>
              <a:endParaRPr lang="en-US" b="1" dirty="0"/>
            </a:p>
            <a:p>
              <a:endParaRPr lang="en-US" dirty="0"/>
            </a:p>
          </p:txBody>
        </p:sp>
        <p:pic>
          <p:nvPicPr>
            <p:cNvPr id="27" name="Picture 26">
              <a:extLst>
                <a:ext uri="{FF2B5EF4-FFF2-40B4-BE49-F238E27FC236}">
                  <a16:creationId xmlns:a16="http://schemas.microsoft.com/office/drawing/2014/main" id="{B8B3AED9-E297-0843-AF19-D37CC39AF50C}"/>
                </a:ext>
              </a:extLst>
            </p:cNvPr>
            <p:cNvPicPr>
              <a:picLocks noChangeAspect="1"/>
            </p:cNvPicPr>
            <p:nvPr/>
          </p:nvPicPr>
          <p:blipFill>
            <a:blip r:embed="rId7"/>
            <a:stretch>
              <a:fillRect/>
            </a:stretch>
          </p:blipFill>
          <p:spPr>
            <a:xfrm>
              <a:off x="222628" y="2376882"/>
              <a:ext cx="2142597" cy="2142597"/>
            </a:xfrm>
            <a:prstGeom prst="rect">
              <a:avLst/>
            </a:prstGeom>
          </p:spPr>
        </p:pic>
        <p:pic>
          <p:nvPicPr>
            <p:cNvPr id="36" name="Picture 35">
              <a:extLst>
                <a:ext uri="{FF2B5EF4-FFF2-40B4-BE49-F238E27FC236}">
                  <a16:creationId xmlns:a16="http://schemas.microsoft.com/office/drawing/2014/main" id="{67AC3BB0-88C3-3343-BD6C-CAA784847149}"/>
                </a:ext>
              </a:extLst>
            </p:cNvPr>
            <p:cNvPicPr>
              <a:picLocks noChangeAspect="1"/>
            </p:cNvPicPr>
            <p:nvPr/>
          </p:nvPicPr>
          <p:blipFill>
            <a:blip r:embed="rId8"/>
            <a:stretch>
              <a:fillRect/>
            </a:stretch>
          </p:blipFill>
          <p:spPr>
            <a:xfrm>
              <a:off x="10320947" y="2445949"/>
              <a:ext cx="1503347" cy="2004462"/>
            </a:xfrm>
            <a:prstGeom prst="rect">
              <a:avLst/>
            </a:prstGeom>
          </p:spPr>
        </p:pic>
        <p:sp>
          <p:nvSpPr>
            <p:cNvPr id="37" name="TextBox 36">
              <a:extLst>
                <a:ext uri="{FF2B5EF4-FFF2-40B4-BE49-F238E27FC236}">
                  <a16:creationId xmlns:a16="http://schemas.microsoft.com/office/drawing/2014/main" id="{F3FC72A9-9AE0-1143-992E-5F54C2EA851A}"/>
                </a:ext>
              </a:extLst>
            </p:cNvPr>
            <p:cNvSpPr txBox="1"/>
            <p:nvPr/>
          </p:nvSpPr>
          <p:spPr>
            <a:xfrm>
              <a:off x="6658107" y="2376882"/>
              <a:ext cx="3662840" cy="3139321"/>
            </a:xfrm>
            <a:prstGeom prst="rect">
              <a:avLst/>
            </a:prstGeom>
            <a:noFill/>
          </p:spPr>
          <p:txBody>
            <a:bodyPr wrap="square" rtlCol="0">
              <a:spAutoFit/>
            </a:bodyPr>
            <a:lstStyle/>
            <a:p>
              <a:r>
                <a:rPr lang="en-US" sz="2000" dirty="0"/>
                <a:t>Colin is Patient &amp; Public Voice for his CCG in Herts. </a:t>
              </a:r>
              <a:r>
                <a:rPr lang="en-GB" sz="2000" dirty="0"/>
                <a:t>He will share his experience and observation of working with CCGs in the light of the pandemic.  Colin will talk about the challenges and solutions, so that we can be aware of similar issues in our localities</a:t>
              </a:r>
            </a:p>
            <a:p>
              <a:endParaRPr lang="en-US" dirty="0"/>
            </a:p>
          </p:txBody>
        </p:sp>
        <p:sp>
          <p:nvSpPr>
            <p:cNvPr id="38" name="TextBox 37">
              <a:extLst>
                <a:ext uri="{FF2B5EF4-FFF2-40B4-BE49-F238E27FC236}">
                  <a16:creationId xmlns:a16="http://schemas.microsoft.com/office/drawing/2014/main" id="{A131BDCB-5092-B440-8EA6-44CE804A7EF8}"/>
                </a:ext>
              </a:extLst>
            </p:cNvPr>
            <p:cNvSpPr txBox="1"/>
            <p:nvPr/>
          </p:nvSpPr>
          <p:spPr>
            <a:xfrm>
              <a:off x="10466746" y="4519478"/>
              <a:ext cx="1503347" cy="369332"/>
            </a:xfrm>
            <a:prstGeom prst="rect">
              <a:avLst/>
            </a:prstGeom>
            <a:noFill/>
          </p:spPr>
          <p:txBody>
            <a:bodyPr wrap="square" rtlCol="0">
              <a:spAutoFit/>
            </a:bodyPr>
            <a:lstStyle/>
            <a:p>
              <a:r>
                <a:rPr lang="en-US" b="1" dirty="0"/>
                <a:t>Colin </a:t>
              </a:r>
              <a:r>
                <a:rPr lang="en-US" b="1" dirty="0" err="1"/>
                <a:t>Stodel</a:t>
              </a:r>
              <a:endParaRPr lang="en-US" b="1" dirty="0"/>
            </a:p>
          </p:txBody>
        </p:sp>
        <p:sp>
          <p:nvSpPr>
            <p:cNvPr id="39" name="TextBox 38">
              <a:extLst>
                <a:ext uri="{FF2B5EF4-FFF2-40B4-BE49-F238E27FC236}">
                  <a16:creationId xmlns:a16="http://schemas.microsoft.com/office/drawing/2014/main" id="{6420B3CD-7419-5742-8E06-60A3EA12A5E6}"/>
                </a:ext>
              </a:extLst>
            </p:cNvPr>
            <p:cNvSpPr txBox="1"/>
            <p:nvPr/>
          </p:nvSpPr>
          <p:spPr>
            <a:xfrm>
              <a:off x="539877" y="4606362"/>
              <a:ext cx="1256466" cy="400110"/>
            </a:xfrm>
            <a:prstGeom prst="rect">
              <a:avLst/>
            </a:prstGeom>
            <a:noFill/>
          </p:spPr>
          <p:txBody>
            <a:bodyPr wrap="square" rtlCol="0">
              <a:spAutoFit/>
            </a:bodyPr>
            <a:lstStyle/>
            <a:p>
              <a:r>
                <a:rPr lang="en-US" sz="2000" b="1" dirty="0"/>
                <a:t>Sarah Rae</a:t>
              </a:r>
            </a:p>
          </p:txBody>
        </p:sp>
      </p:grpSp>
    </p:spTree>
    <p:extLst>
      <p:ext uri="{BB962C8B-B14F-4D97-AF65-F5344CB8AC3E}">
        <p14:creationId xmlns:p14="http://schemas.microsoft.com/office/powerpoint/2010/main" val="123899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9E8B2-5BDA-9A43-A90D-E79C1F63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48" y="542317"/>
            <a:ext cx="6348395" cy="717015"/>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F6B2A67E-C141-AD45-BAB5-3BD4584FA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1" y="332656"/>
            <a:ext cx="2512932" cy="1152128"/>
          </a:xfrm>
          <a:prstGeom prst="rect">
            <a:avLst/>
          </a:prstGeom>
        </p:spPr>
      </p:pic>
      <p:grpSp>
        <p:nvGrpSpPr>
          <p:cNvPr id="6" name="Group 5">
            <a:extLst>
              <a:ext uri="{FF2B5EF4-FFF2-40B4-BE49-F238E27FC236}">
                <a16:creationId xmlns:a16="http://schemas.microsoft.com/office/drawing/2014/main" id="{1046C25F-9B49-3D4C-BCF7-5A2D5F388A01}"/>
              </a:ext>
            </a:extLst>
          </p:cNvPr>
          <p:cNvGrpSpPr/>
          <p:nvPr/>
        </p:nvGrpSpPr>
        <p:grpSpPr>
          <a:xfrm>
            <a:off x="8951097" y="168349"/>
            <a:ext cx="2815613" cy="1316435"/>
            <a:chOff x="9253777" y="298053"/>
            <a:chExt cx="2534386" cy="961279"/>
          </a:xfrm>
        </p:grpSpPr>
        <p:pic>
          <p:nvPicPr>
            <p:cNvPr id="7" name="Picture 6">
              <a:extLst>
                <a:ext uri="{FF2B5EF4-FFF2-40B4-BE49-F238E27FC236}">
                  <a16:creationId xmlns:a16="http://schemas.microsoft.com/office/drawing/2014/main" id="{CADCA33F-EB68-CF46-A911-6BEBC8D3280E}"/>
                </a:ext>
              </a:extLst>
            </p:cNvPr>
            <p:cNvPicPr>
              <a:picLocks noChangeAspect="1"/>
            </p:cNvPicPr>
            <p:nvPr userDrawn="1"/>
          </p:nvPicPr>
          <p:blipFill>
            <a:blip r:embed="rId5"/>
            <a:stretch>
              <a:fillRect/>
            </a:stretch>
          </p:blipFill>
          <p:spPr>
            <a:xfrm>
              <a:off x="10185549" y="298053"/>
              <a:ext cx="1602614" cy="488529"/>
            </a:xfrm>
            <a:prstGeom prst="rect">
              <a:avLst/>
            </a:prstGeom>
          </p:spPr>
        </p:pic>
        <p:pic>
          <p:nvPicPr>
            <p:cNvPr id="8" name="Picture 7">
              <a:extLst>
                <a:ext uri="{FF2B5EF4-FFF2-40B4-BE49-F238E27FC236}">
                  <a16:creationId xmlns:a16="http://schemas.microsoft.com/office/drawing/2014/main" id="{CA4E5659-2335-104A-9608-DD14D98E95F8}"/>
                </a:ext>
              </a:extLst>
            </p:cNvPr>
            <p:cNvPicPr>
              <a:picLocks noChangeAspect="1"/>
            </p:cNvPicPr>
            <p:nvPr userDrawn="1"/>
          </p:nvPicPr>
          <p:blipFill>
            <a:blip r:embed="rId6"/>
            <a:stretch>
              <a:fillRect/>
            </a:stretch>
          </p:blipFill>
          <p:spPr>
            <a:xfrm>
              <a:off x="9253777" y="420167"/>
              <a:ext cx="942722" cy="839165"/>
            </a:xfrm>
            <a:prstGeom prst="rect">
              <a:avLst/>
            </a:prstGeom>
          </p:spPr>
        </p:pic>
      </p:grpSp>
      <p:sp>
        <p:nvSpPr>
          <p:cNvPr id="2" name="TextBox 1">
            <a:extLst>
              <a:ext uri="{FF2B5EF4-FFF2-40B4-BE49-F238E27FC236}">
                <a16:creationId xmlns:a16="http://schemas.microsoft.com/office/drawing/2014/main" id="{56964B70-8BB6-264F-9CC4-DAF3DD8220DC}"/>
              </a:ext>
            </a:extLst>
          </p:cNvPr>
          <p:cNvSpPr txBox="1"/>
          <p:nvPr/>
        </p:nvSpPr>
        <p:spPr>
          <a:xfrm>
            <a:off x="5356465" y="639214"/>
            <a:ext cx="2512932" cy="523220"/>
          </a:xfrm>
          <a:prstGeom prst="rect">
            <a:avLst/>
          </a:prstGeom>
          <a:noFill/>
        </p:spPr>
        <p:txBody>
          <a:bodyPr wrap="square" rtlCol="0">
            <a:spAutoFit/>
          </a:bodyPr>
          <a:lstStyle/>
          <a:p>
            <a:r>
              <a:rPr lang="en-US" sz="2800" dirty="0">
                <a:solidFill>
                  <a:schemeClr val="bg1"/>
                </a:solidFill>
              </a:rPr>
              <a:t>Agenda</a:t>
            </a:r>
          </a:p>
        </p:txBody>
      </p:sp>
      <p:sp>
        <p:nvSpPr>
          <p:cNvPr id="9" name="TextBox 8">
            <a:extLst>
              <a:ext uri="{FF2B5EF4-FFF2-40B4-BE49-F238E27FC236}">
                <a16:creationId xmlns:a16="http://schemas.microsoft.com/office/drawing/2014/main" id="{5BE77817-2E34-854A-805B-FD3E21C0EE4B}"/>
              </a:ext>
            </a:extLst>
          </p:cNvPr>
          <p:cNvSpPr txBox="1"/>
          <p:nvPr/>
        </p:nvSpPr>
        <p:spPr>
          <a:xfrm>
            <a:off x="3941118" y="1356229"/>
            <a:ext cx="4469129" cy="461665"/>
          </a:xfrm>
          <a:prstGeom prst="rect">
            <a:avLst/>
          </a:prstGeom>
          <a:noFill/>
        </p:spPr>
        <p:txBody>
          <a:bodyPr wrap="square" rtlCol="0">
            <a:spAutoFit/>
          </a:bodyPr>
          <a:lstStyle/>
          <a:p>
            <a:r>
              <a:rPr lang="en-US" sz="2400" b="1" dirty="0"/>
              <a:t>Eastern Involvement work</a:t>
            </a:r>
          </a:p>
        </p:txBody>
      </p:sp>
      <p:sp>
        <p:nvSpPr>
          <p:cNvPr id="11" name="TextBox 10">
            <a:extLst>
              <a:ext uri="{FF2B5EF4-FFF2-40B4-BE49-F238E27FC236}">
                <a16:creationId xmlns:a16="http://schemas.microsoft.com/office/drawing/2014/main" id="{A222084A-271E-E747-B1B5-8A59B362C4C0}"/>
              </a:ext>
            </a:extLst>
          </p:cNvPr>
          <p:cNvSpPr txBox="1"/>
          <p:nvPr/>
        </p:nvSpPr>
        <p:spPr>
          <a:xfrm>
            <a:off x="413081" y="2082582"/>
            <a:ext cx="5553379" cy="3785652"/>
          </a:xfrm>
          <a:prstGeom prst="rect">
            <a:avLst/>
          </a:prstGeom>
          <a:noFill/>
        </p:spPr>
        <p:txBody>
          <a:bodyPr wrap="square" rtlCol="0">
            <a:spAutoFit/>
          </a:bodyPr>
          <a:lstStyle/>
          <a:p>
            <a:pPr marL="342900" indent="-342900">
              <a:buFont typeface="Wingdings" pitchFamily="2" charset="2"/>
              <a:buChar char="v"/>
            </a:pPr>
            <a:r>
              <a:rPr lang="en-US" sz="2000" b="1" dirty="0"/>
              <a:t>Mental Health Programme </a:t>
            </a:r>
            <a:r>
              <a:rPr lang="en-US" sz="2000" dirty="0"/>
              <a:t>- Nick Clarke.  This is a national priority for all AHSNs. Commencing with ADHD &amp; Obesity.  </a:t>
            </a:r>
            <a:br>
              <a:rPr lang="en-US" sz="2000" dirty="0"/>
            </a:br>
            <a:r>
              <a:rPr lang="en-US" sz="2000" i="1" dirty="0"/>
              <a:t>Interest - K James, V </a:t>
            </a:r>
            <a:r>
              <a:rPr lang="en-US" sz="2000" i="1" dirty="0" err="1"/>
              <a:t>Carr</a:t>
            </a:r>
            <a:r>
              <a:rPr lang="en-US" sz="2000" i="1" dirty="0"/>
              <a:t>, S Rae</a:t>
            </a:r>
          </a:p>
          <a:p>
            <a:pPr marL="342900" indent="-342900">
              <a:buFont typeface="Wingdings" pitchFamily="2" charset="2"/>
              <a:buChar char="v"/>
            </a:pPr>
            <a:endParaRPr lang="en-US" sz="2000" dirty="0"/>
          </a:p>
          <a:p>
            <a:pPr marL="342900" indent="-342900">
              <a:buFont typeface="Wingdings" pitchFamily="2" charset="2"/>
              <a:buChar char="v"/>
            </a:pPr>
            <a:r>
              <a:rPr lang="en-US" sz="2000" b="1" dirty="0"/>
              <a:t>Genomic Hub Alliance </a:t>
            </a:r>
            <a:r>
              <a:rPr lang="en-US" sz="2000" dirty="0"/>
              <a:t>- Richard Sandford</a:t>
            </a:r>
            <a:br>
              <a:rPr lang="en-US" sz="2000" dirty="0"/>
            </a:br>
            <a:r>
              <a:rPr lang="en-US" sz="2000" i="1" dirty="0"/>
              <a:t>Interest - S Rae, C </a:t>
            </a:r>
            <a:r>
              <a:rPr lang="en-US" sz="2000" i="1" dirty="0" err="1"/>
              <a:t>Stodel</a:t>
            </a:r>
            <a:r>
              <a:rPr lang="en-US" sz="2000" i="1" dirty="0"/>
              <a:t>, J </a:t>
            </a:r>
            <a:r>
              <a:rPr lang="en-US" sz="2000" i="1" dirty="0" err="1"/>
              <a:t>Dearling</a:t>
            </a:r>
            <a:r>
              <a:rPr lang="en-US" sz="2000" i="1" dirty="0"/>
              <a:t>, P Osman</a:t>
            </a:r>
          </a:p>
          <a:p>
            <a:pPr marL="342900" indent="-342900">
              <a:buFont typeface="Wingdings" pitchFamily="2" charset="2"/>
              <a:buChar char="v"/>
            </a:pPr>
            <a:endParaRPr lang="en-US" sz="2000" b="1" dirty="0"/>
          </a:p>
          <a:p>
            <a:pPr marL="342900" indent="-342900">
              <a:buFont typeface="Wingdings" pitchFamily="2" charset="2"/>
              <a:buChar char="v"/>
            </a:pPr>
            <a:r>
              <a:rPr lang="en-US" sz="2000" b="1" dirty="0"/>
              <a:t>CVD Prevention Programme - </a:t>
            </a:r>
            <a:r>
              <a:rPr lang="en-US" sz="2000" dirty="0"/>
              <a:t>Ben Jackson</a:t>
            </a:r>
            <a:br>
              <a:rPr lang="en-US" sz="2000" dirty="0"/>
            </a:br>
            <a:r>
              <a:rPr lang="en-US" sz="2000" dirty="0"/>
              <a:t>A National priority for AF, FH, LM &amp; Hypertension</a:t>
            </a:r>
            <a:br>
              <a:rPr lang="en-US" sz="2000" dirty="0"/>
            </a:br>
            <a:r>
              <a:rPr lang="en-US" sz="2000" dirty="0"/>
              <a:t>Interest - C </a:t>
            </a:r>
            <a:r>
              <a:rPr lang="en-US" sz="2000" dirty="0" err="1"/>
              <a:t>Stodel</a:t>
            </a:r>
            <a:r>
              <a:rPr lang="en-US" sz="2000" dirty="0"/>
              <a:t>, P Ruddy</a:t>
            </a:r>
          </a:p>
        </p:txBody>
      </p:sp>
      <p:sp>
        <p:nvSpPr>
          <p:cNvPr id="3" name="TextBox 2">
            <a:extLst>
              <a:ext uri="{FF2B5EF4-FFF2-40B4-BE49-F238E27FC236}">
                <a16:creationId xmlns:a16="http://schemas.microsoft.com/office/drawing/2014/main" id="{1016F990-85C3-AB4E-8E74-9642A6D50006}"/>
              </a:ext>
            </a:extLst>
          </p:cNvPr>
          <p:cNvSpPr txBox="1"/>
          <p:nvPr/>
        </p:nvSpPr>
        <p:spPr>
          <a:xfrm>
            <a:off x="6612931" y="2082582"/>
            <a:ext cx="4972050" cy="3970318"/>
          </a:xfrm>
          <a:prstGeom prst="rect">
            <a:avLst/>
          </a:prstGeom>
          <a:noFill/>
        </p:spPr>
        <p:txBody>
          <a:bodyPr wrap="square" rtlCol="0">
            <a:spAutoFit/>
          </a:bodyPr>
          <a:lstStyle/>
          <a:p>
            <a:pPr marL="285750" indent="-285750">
              <a:buFont typeface="Wingdings" pitchFamily="2" charset="2"/>
              <a:buChar char="v"/>
            </a:pPr>
            <a:r>
              <a:rPr lang="en-US" b="1" dirty="0"/>
              <a:t>Learning Disability and Autism Programme </a:t>
            </a:r>
            <a:r>
              <a:rPr lang="en-US" dirty="0"/>
              <a:t>(</a:t>
            </a:r>
            <a:r>
              <a:rPr lang="en-US" dirty="0" err="1"/>
              <a:t>LeDeR</a:t>
            </a:r>
            <a:r>
              <a:rPr lang="en-US" dirty="0"/>
              <a:t>). Responded to bid – In progress Trevor, Helen</a:t>
            </a:r>
            <a:br>
              <a:rPr lang="en-US" dirty="0"/>
            </a:br>
            <a:endParaRPr lang="en-US" dirty="0"/>
          </a:p>
          <a:p>
            <a:pPr marL="285750" indent="-285750">
              <a:buFont typeface="Wingdings" pitchFamily="2" charset="2"/>
              <a:buChar char="v"/>
            </a:pPr>
            <a:r>
              <a:rPr lang="en-US" b="1" dirty="0"/>
              <a:t>Innovation Hub</a:t>
            </a:r>
            <a:r>
              <a:rPr lang="en-US" dirty="0"/>
              <a:t>. Responded to bid - £475k</a:t>
            </a:r>
            <a:br>
              <a:rPr lang="en-US" dirty="0"/>
            </a:br>
            <a:r>
              <a:rPr lang="en-US" dirty="0"/>
              <a:t>In progress Helen, Trevor</a:t>
            </a:r>
            <a:br>
              <a:rPr lang="en-US" dirty="0"/>
            </a:br>
            <a:endParaRPr lang="en-US" dirty="0"/>
          </a:p>
          <a:p>
            <a:pPr marL="285750" indent="-285750">
              <a:buFont typeface="Wingdings" pitchFamily="2" charset="2"/>
              <a:buChar char="v"/>
            </a:pPr>
            <a:r>
              <a:rPr lang="en-US" b="1" dirty="0"/>
              <a:t>Brain Injury Research </a:t>
            </a:r>
            <a:r>
              <a:rPr lang="en-US" dirty="0"/>
              <a:t>- </a:t>
            </a:r>
            <a:r>
              <a:rPr lang="en-GB" dirty="0"/>
              <a:t> NIHR Brain Injury MedTech Cooperative.  PPI research involvement</a:t>
            </a:r>
            <a:br>
              <a:rPr lang="en-GB" dirty="0"/>
            </a:br>
            <a:endParaRPr lang="en-GB" dirty="0"/>
          </a:p>
          <a:p>
            <a:pPr marL="285750" indent="-285750">
              <a:buFont typeface="Wingdings" pitchFamily="2" charset="2"/>
              <a:buChar char="v"/>
            </a:pPr>
            <a:r>
              <a:rPr lang="en-GB" b="1" dirty="0"/>
              <a:t>Cambridge Children's Network - </a:t>
            </a:r>
            <a:r>
              <a:rPr lang="en-GB" dirty="0"/>
              <a:t>Young people and families’ views needed to build new children’s hospital on Addenbrookes site</a:t>
            </a:r>
            <a:endParaRPr lang="en-US" b="1" dirty="0"/>
          </a:p>
        </p:txBody>
      </p:sp>
    </p:spTree>
    <p:extLst>
      <p:ext uri="{BB962C8B-B14F-4D97-AF65-F5344CB8AC3E}">
        <p14:creationId xmlns:p14="http://schemas.microsoft.com/office/powerpoint/2010/main" val="4070630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508</Words>
  <Application>Microsoft Macintosh PowerPoint</Application>
  <PresentationFormat>Widescreen</PresentationFormat>
  <Paragraphs>104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Fernandes</dc:creator>
  <cp:lastModifiedBy/>
  <cp:revision>65</cp:revision>
  <cp:lastPrinted>2021-02-20T22:19:18Z</cp:lastPrinted>
  <dcterms:created xsi:type="dcterms:W3CDTF">2020-08-17T14:03:30Z</dcterms:created>
  <dcterms:modified xsi:type="dcterms:W3CDTF">2021-02-23T18:27:31Z</dcterms:modified>
</cp:coreProperties>
</file>