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1" r:id="rId3"/>
    <p:sldId id="261" r:id="rId4"/>
    <p:sldId id="284" r:id="rId5"/>
    <p:sldId id="273"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5F8"/>
    <a:srgbClr val="DA13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2"/>
    <p:restoredTop sz="70645"/>
  </p:normalViewPr>
  <p:slideViewPr>
    <p:cSldViewPr snapToGrid="0" snapToObjects="1">
      <p:cViewPr>
        <p:scale>
          <a:sx n="100" d="100"/>
          <a:sy n="100" d="100"/>
        </p:scale>
        <p:origin x="144" y="-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C8A75-D24D-BE44-B4A2-59E70FDB565A}" type="datetimeFigureOut">
              <a:rPr lang="en-US" smtClean="0"/>
              <a:t>8/23/21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A5C64-B738-F145-B38B-AF0D95C0F772}" type="slidenum">
              <a:rPr lang="en-US" smtClean="0"/>
              <a:t>‹#›</a:t>
            </a:fld>
            <a:endParaRPr lang="en-US"/>
          </a:p>
        </p:txBody>
      </p:sp>
    </p:spTree>
    <p:extLst>
      <p:ext uri="{BB962C8B-B14F-4D97-AF65-F5344CB8AC3E}">
        <p14:creationId xmlns:p14="http://schemas.microsoft.com/office/powerpoint/2010/main" val="3114806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FA5C64-B738-F145-B38B-AF0D95C0F772}" type="slidenum">
              <a:rPr lang="en-US" smtClean="0"/>
              <a:t>1</a:t>
            </a:fld>
            <a:endParaRPr lang="en-US"/>
          </a:p>
        </p:txBody>
      </p:sp>
    </p:spTree>
    <p:extLst>
      <p:ext uri="{BB962C8B-B14F-4D97-AF65-F5344CB8AC3E}">
        <p14:creationId xmlns:p14="http://schemas.microsoft.com/office/powerpoint/2010/main" val="956776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10</a:t>
            </a:fld>
            <a:endParaRPr lang="en-US"/>
          </a:p>
        </p:txBody>
      </p:sp>
    </p:spTree>
    <p:extLst>
      <p:ext uri="{BB962C8B-B14F-4D97-AF65-F5344CB8AC3E}">
        <p14:creationId xmlns:p14="http://schemas.microsoft.com/office/powerpoint/2010/main" val="186540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Citizen' Senate Membership and Commitment Survey 23 Responses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400" dirty="0"/>
              <a:t>Majority preferences</a:t>
            </a:r>
            <a:br>
              <a:rPr lang="en-US" sz="1400" dirty="0"/>
            </a:br>
            <a:endParaRPr lang="en-US" sz="1400" dirty="0"/>
          </a:p>
          <a:p>
            <a:pPr marL="342900" indent="-342900">
              <a:buFont typeface="Arial" panose="020B0604020202020204" pitchFamily="34" charset="0"/>
              <a:buChar char="•"/>
            </a:pPr>
            <a:r>
              <a:rPr lang="en-US" sz="1200" dirty="0"/>
              <a:t>Frequency -  8 weekly</a:t>
            </a:r>
          </a:p>
          <a:p>
            <a:pPr marL="342900" indent="-342900">
              <a:buFont typeface="Arial" panose="020B0604020202020204" pitchFamily="34" charset="0"/>
              <a:buChar char="•"/>
            </a:pPr>
            <a:r>
              <a:rPr lang="en-US" sz="1200" dirty="0"/>
              <a:t>Duration 1.5hrs</a:t>
            </a:r>
          </a:p>
          <a:p>
            <a:pPr marL="342900" indent="-342900">
              <a:buFont typeface="Arial" panose="020B0604020202020204" pitchFamily="34" charset="0"/>
              <a:buChar char="•"/>
            </a:pPr>
            <a:r>
              <a:rPr lang="en-US" sz="1200" dirty="0"/>
              <a:t>Content - more focus on MH and social care and Member’s feedback interesting </a:t>
            </a:r>
          </a:p>
          <a:p>
            <a:pPr marL="342900" indent="-342900">
              <a:buFont typeface="Arial" panose="020B0604020202020204" pitchFamily="34" charset="0"/>
              <a:buChar char="•"/>
            </a:pPr>
            <a:r>
              <a:rPr lang="en-US" sz="1200" dirty="0"/>
              <a:t>Face to face</a:t>
            </a:r>
          </a:p>
          <a:p>
            <a:pPr marL="342900" indent="-342900">
              <a:buFont typeface="Arial" panose="020B0604020202020204" pitchFamily="34" charset="0"/>
              <a:buChar char="•"/>
            </a:pPr>
            <a:r>
              <a:rPr lang="en-US" sz="1200" dirty="0"/>
              <a:t>Clear objectives</a:t>
            </a:r>
          </a:p>
          <a:p>
            <a:pPr marL="342900" indent="-342900">
              <a:buFont typeface="Arial" panose="020B0604020202020204" pitchFamily="34" charset="0"/>
              <a:buChar char="•"/>
            </a:pPr>
            <a:r>
              <a:rPr lang="en-US" sz="1200" dirty="0"/>
              <a:t>Keeping details updated</a:t>
            </a:r>
          </a:p>
          <a:p>
            <a:pPr marL="342900" indent="-342900">
              <a:buFont typeface="Arial" panose="020B0604020202020204" pitchFamily="34" charset="0"/>
              <a:buChar char="•"/>
            </a:pPr>
            <a:r>
              <a:rPr lang="en-US" sz="1200" dirty="0"/>
              <a:t>Keeping details of involvement updated</a:t>
            </a:r>
          </a:p>
          <a:p>
            <a:pPr marL="342900" indent="-342900">
              <a:buFont typeface="Arial" panose="020B0604020202020204" pitchFamily="34" charset="0"/>
              <a:buChar char="•"/>
            </a:pPr>
            <a:r>
              <a:rPr lang="en-US" sz="1200" dirty="0"/>
              <a:t>Happy to participate in surveys about health</a:t>
            </a:r>
          </a:p>
          <a:p>
            <a:pPr marL="342900" indent="-342900">
              <a:buFont typeface="Arial" panose="020B0604020202020204" pitchFamily="34" charset="0"/>
              <a:buChar char="•"/>
            </a:pPr>
            <a:r>
              <a:rPr lang="en-US" sz="1200" dirty="0"/>
              <a:t>Happy to use lived experience in PPI work</a:t>
            </a:r>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11</a:t>
            </a:fld>
            <a:endParaRPr lang="en-US"/>
          </a:p>
        </p:txBody>
      </p:sp>
    </p:spTree>
    <p:extLst>
      <p:ext uri="{BB962C8B-B14F-4D97-AF65-F5344CB8AC3E}">
        <p14:creationId xmlns:p14="http://schemas.microsoft.com/office/powerpoint/2010/main" val="324386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Citizen' Senate Membership and Commitment Survey 23 Responses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400" dirty="0"/>
              <a:t>Majority preferences</a:t>
            </a:r>
            <a:br>
              <a:rPr lang="en-US" sz="1400" dirty="0"/>
            </a:br>
            <a:endParaRPr lang="en-US" sz="1400" dirty="0"/>
          </a:p>
          <a:p>
            <a:pPr marL="342900" indent="-342900">
              <a:buFont typeface="Arial" panose="020B0604020202020204" pitchFamily="34" charset="0"/>
              <a:buChar char="•"/>
            </a:pPr>
            <a:r>
              <a:rPr lang="en-US" sz="1200" dirty="0"/>
              <a:t>Frequency -  8 weekly</a:t>
            </a:r>
          </a:p>
          <a:p>
            <a:pPr marL="342900" indent="-342900">
              <a:buFont typeface="Arial" panose="020B0604020202020204" pitchFamily="34" charset="0"/>
              <a:buChar char="•"/>
            </a:pPr>
            <a:r>
              <a:rPr lang="en-US" sz="1200" dirty="0"/>
              <a:t>Duration 1.5hrs</a:t>
            </a:r>
          </a:p>
          <a:p>
            <a:pPr marL="342900" indent="-342900">
              <a:buFont typeface="Arial" panose="020B0604020202020204" pitchFamily="34" charset="0"/>
              <a:buChar char="•"/>
            </a:pPr>
            <a:r>
              <a:rPr lang="en-US" sz="1200" dirty="0"/>
              <a:t>Content - more focus on MH and social care and Member’s feedback interesting </a:t>
            </a:r>
          </a:p>
          <a:p>
            <a:pPr marL="342900" indent="-342900">
              <a:buFont typeface="Arial" panose="020B0604020202020204" pitchFamily="34" charset="0"/>
              <a:buChar char="•"/>
            </a:pPr>
            <a:r>
              <a:rPr lang="en-US" sz="1200" dirty="0"/>
              <a:t>Face to face</a:t>
            </a:r>
          </a:p>
          <a:p>
            <a:pPr marL="342900" indent="-342900">
              <a:buFont typeface="Arial" panose="020B0604020202020204" pitchFamily="34" charset="0"/>
              <a:buChar char="•"/>
            </a:pPr>
            <a:r>
              <a:rPr lang="en-US" sz="1200" dirty="0"/>
              <a:t>Clear objectives</a:t>
            </a:r>
          </a:p>
          <a:p>
            <a:pPr marL="342900" indent="-342900">
              <a:buFont typeface="Arial" panose="020B0604020202020204" pitchFamily="34" charset="0"/>
              <a:buChar char="•"/>
            </a:pPr>
            <a:r>
              <a:rPr lang="en-US" sz="1200" dirty="0"/>
              <a:t>Keeping details updated</a:t>
            </a:r>
          </a:p>
          <a:p>
            <a:pPr marL="342900" indent="-342900">
              <a:buFont typeface="Arial" panose="020B0604020202020204" pitchFamily="34" charset="0"/>
              <a:buChar char="•"/>
            </a:pPr>
            <a:r>
              <a:rPr lang="en-US" sz="1200" dirty="0"/>
              <a:t>Keeping details of involvement updated</a:t>
            </a:r>
          </a:p>
          <a:p>
            <a:pPr marL="342900" indent="-342900">
              <a:buFont typeface="Arial" panose="020B0604020202020204" pitchFamily="34" charset="0"/>
              <a:buChar char="•"/>
            </a:pPr>
            <a:r>
              <a:rPr lang="en-US" sz="1200" dirty="0"/>
              <a:t>Happy to participate in surveys about health</a:t>
            </a:r>
          </a:p>
          <a:p>
            <a:pPr marL="342900" indent="-342900">
              <a:buFont typeface="Arial" panose="020B0604020202020204" pitchFamily="34" charset="0"/>
              <a:buChar char="•"/>
            </a:pPr>
            <a:r>
              <a:rPr lang="en-US" sz="1200" dirty="0"/>
              <a:t>Happy to use lived experience in PPI work</a:t>
            </a:r>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12</a:t>
            </a:fld>
            <a:endParaRPr lang="en-US"/>
          </a:p>
        </p:txBody>
      </p:sp>
    </p:spTree>
    <p:extLst>
      <p:ext uri="{BB962C8B-B14F-4D97-AF65-F5344CB8AC3E}">
        <p14:creationId xmlns:p14="http://schemas.microsoft.com/office/powerpoint/2010/main" val="1541858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Citizen' Senate Membership and Commitment Survey 23 Responses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400" dirty="0"/>
              <a:t>Majority preferences</a:t>
            </a:r>
            <a:br>
              <a:rPr lang="en-US" sz="1400" dirty="0"/>
            </a:br>
            <a:endParaRPr lang="en-US" sz="1400" dirty="0"/>
          </a:p>
          <a:p>
            <a:pPr marL="342900" indent="-342900">
              <a:buFont typeface="Arial" panose="020B0604020202020204" pitchFamily="34" charset="0"/>
              <a:buChar char="•"/>
            </a:pPr>
            <a:r>
              <a:rPr lang="en-US" sz="1200" dirty="0"/>
              <a:t>Frequency -  8 weekly</a:t>
            </a:r>
          </a:p>
          <a:p>
            <a:pPr marL="342900" indent="-342900">
              <a:buFont typeface="Arial" panose="020B0604020202020204" pitchFamily="34" charset="0"/>
              <a:buChar char="•"/>
            </a:pPr>
            <a:r>
              <a:rPr lang="en-US" sz="1200" dirty="0"/>
              <a:t>Duration 1.5hrs</a:t>
            </a:r>
          </a:p>
          <a:p>
            <a:pPr marL="342900" indent="-342900">
              <a:buFont typeface="Arial" panose="020B0604020202020204" pitchFamily="34" charset="0"/>
              <a:buChar char="•"/>
            </a:pPr>
            <a:r>
              <a:rPr lang="en-US" sz="1200" dirty="0"/>
              <a:t>Content - more focus on MH and social care and Member’s feedback interesting </a:t>
            </a:r>
          </a:p>
          <a:p>
            <a:pPr marL="342900" indent="-342900">
              <a:buFont typeface="Arial" panose="020B0604020202020204" pitchFamily="34" charset="0"/>
              <a:buChar char="•"/>
            </a:pPr>
            <a:r>
              <a:rPr lang="en-US" sz="1200" dirty="0"/>
              <a:t>Face to face</a:t>
            </a:r>
          </a:p>
          <a:p>
            <a:pPr marL="342900" indent="-342900">
              <a:buFont typeface="Arial" panose="020B0604020202020204" pitchFamily="34" charset="0"/>
              <a:buChar char="•"/>
            </a:pPr>
            <a:r>
              <a:rPr lang="en-US" sz="1200" dirty="0"/>
              <a:t>Clear objectives</a:t>
            </a:r>
          </a:p>
          <a:p>
            <a:pPr marL="342900" indent="-342900">
              <a:buFont typeface="Arial" panose="020B0604020202020204" pitchFamily="34" charset="0"/>
              <a:buChar char="•"/>
            </a:pPr>
            <a:r>
              <a:rPr lang="en-US" sz="1200" dirty="0"/>
              <a:t>Keeping details updated</a:t>
            </a:r>
          </a:p>
          <a:p>
            <a:pPr marL="342900" indent="-342900">
              <a:buFont typeface="Arial" panose="020B0604020202020204" pitchFamily="34" charset="0"/>
              <a:buChar char="•"/>
            </a:pPr>
            <a:r>
              <a:rPr lang="en-US" sz="1200" dirty="0"/>
              <a:t>Keeping details of involvement updated</a:t>
            </a:r>
          </a:p>
          <a:p>
            <a:pPr marL="342900" indent="-342900">
              <a:buFont typeface="Arial" panose="020B0604020202020204" pitchFamily="34" charset="0"/>
              <a:buChar char="•"/>
            </a:pPr>
            <a:r>
              <a:rPr lang="en-US" sz="1200" dirty="0"/>
              <a:t>Happy to participate in surveys about health</a:t>
            </a:r>
          </a:p>
          <a:p>
            <a:pPr marL="342900" indent="-342900">
              <a:buFont typeface="Arial" panose="020B0604020202020204" pitchFamily="34" charset="0"/>
              <a:buChar char="•"/>
            </a:pPr>
            <a:r>
              <a:rPr lang="en-US" sz="1200" dirty="0"/>
              <a:t>Happy to use lived experience in PPI work</a:t>
            </a:r>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13</a:t>
            </a:fld>
            <a:endParaRPr lang="en-US"/>
          </a:p>
        </p:txBody>
      </p:sp>
    </p:spTree>
    <p:extLst>
      <p:ext uri="{BB962C8B-B14F-4D97-AF65-F5344CB8AC3E}">
        <p14:creationId xmlns:p14="http://schemas.microsoft.com/office/powerpoint/2010/main" val="3750782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14</a:t>
            </a:fld>
            <a:endParaRPr lang="en-US"/>
          </a:p>
        </p:txBody>
      </p:sp>
    </p:spTree>
    <p:extLst>
      <p:ext uri="{BB962C8B-B14F-4D97-AF65-F5344CB8AC3E}">
        <p14:creationId xmlns:p14="http://schemas.microsoft.com/office/powerpoint/2010/main" val="2062615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15</a:t>
            </a:fld>
            <a:endParaRPr lang="en-US"/>
          </a:p>
        </p:txBody>
      </p:sp>
    </p:spTree>
    <p:extLst>
      <p:ext uri="{BB962C8B-B14F-4D97-AF65-F5344CB8AC3E}">
        <p14:creationId xmlns:p14="http://schemas.microsoft.com/office/powerpoint/2010/main" val="427134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16</a:t>
            </a:fld>
            <a:endParaRPr lang="en-US"/>
          </a:p>
        </p:txBody>
      </p:sp>
    </p:spTree>
    <p:extLst>
      <p:ext uri="{BB962C8B-B14F-4D97-AF65-F5344CB8AC3E}">
        <p14:creationId xmlns:p14="http://schemas.microsoft.com/office/powerpoint/2010/main" val="2558501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17</a:t>
            </a:fld>
            <a:endParaRPr lang="en-US"/>
          </a:p>
        </p:txBody>
      </p:sp>
    </p:spTree>
    <p:extLst>
      <p:ext uri="{BB962C8B-B14F-4D97-AF65-F5344CB8AC3E}">
        <p14:creationId xmlns:p14="http://schemas.microsoft.com/office/powerpoint/2010/main" val="2566130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18</a:t>
            </a:fld>
            <a:endParaRPr lang="en-US"/>
          </a:p>
        </p:txBody>
      </p:sp>
    </p:spTree>
    <p:extLst>
      <p:ext uri="{BB962C8B-B14F-4D97-AF65-F5344CB8AC3E}">
        <p14:creationId xmlns:p14="http://schemas.microsoft.com/office/powerpoint/2010/main" val="156107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2</a:t>
            </a:fld>
            <a:endParaRPr lang="en-US"/>
          </a:p>
        </p:txBody>
      </p:sp>
    </p:spTree>
    <p:extLst>
      <p:ext uri="{BB962C8B-B14F-4D97-AF65-F5344CB8AC3E}">
        <p14:creationId xmlns:p14="http://schemas.microsoft.com/office/powerpoint/2010/main" val="81284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tx1"/>
                </a:solidFill>
                <a:effectLst/>
                <a:latin typeface="+mn-lt"/>
                <a:ea typeface="+mn-ea"/>
                <a:cs typeface="+mn-cs"/>
              </a:rPr>
              <a:t>Definition Health is a digital pre and post-op communications tool between hospital and patient, providing the first end to end journey for surgical patients.</a:t>
            </a:r>
          </a:p>
          <a:p>
            <a:endParaRPr lang="en-US" sz="1800" b="0" dirty="0"/>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3</a:t>
            </a:fld>
            <a:endParaRPr lang="en-US"/>
          </a:p>
        </p:txBody>
      </p:sp>
    </p:spTree>
    <p:extLst>
      <p:ext uri="{BB962C8B-B14F-4D97-AF65-F5344CB8AC3E}">
        <p14:creationId xmlns:p14="http://schemas.microsoft.com/office/powerpoint/2010/main" val="247901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4</a:t>
            </a:fld>
            <a:endParaRPr lang="en-US"/>
          </a:p>
        </p:txBody>
      </p:sp>
    </p:spTree>
    <p:extLst>
      <p:ext uri="{BB962C8B-B14F-4D97-AF65-F5344CB8AC3E}">
        <p14:creationId xmlns:p14="http://schemas.microsoft.com/office/powerpoint/2010/main" val="405369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usual, we are asking you to raise awareness and share widely with your networks and spheres of influence, particularly those of you involved in Trust Patient Councils</a:t>
            </a:r>
          </a:p>
          <a:p>
            <a:endParaRPr lang="en-US" dirty="0"/>
          </a:p>
          <a:p>
            <a:r>
              <a:rPr lang="en-GB" dirty="0"/>
              <a:t>Definition Health was recently awarded an Innovate UK grant for its digital dialogue project on patient recovery.</a:t>
            </a:r>
          </a:p>
          <a:p>
            <a:r>
              <a:rPr lang="en-GB" dirty="0"/>
              <a:t> </a:t>
            </a:r>
          </a:p>
          <a:p>
            <a:r>
              <a:rPr lang="en-GB" dirty="0"/>
              <a:t>Sandeep’s goal in co-founding Definition Health was to place patients in the centre of a complete digital surgical journey in the UK. Deployed in 10 UK hospitals with 50,000 patients registered, it has improved patient experience and education, whilst reducing cost for hospitals.</a:t>
            </a:r>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5</a:t>
            </a:fld>
            <a:endParaRPr lang="en-US"/>
          </a:p>
        </p:txBody>
      </p:sp>
    </p:spTree>
    <p:extLst>
      <p:ext uri="{BB962C8B-B14F-4D97-AF65-F5344CB8AC3E}">
        <p14:creationId xmlns:p14="http://schemas.microsoft.com/office/powerpoint/2010/main" val="317589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Citizen' Senate Membership and Commitment Survey 23 Responses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400" dirty="0"/>
              <a:t>Majority preferences</a:t>
            </a:r>
            <a:br>
              <a:rPr lang="en-US" sz="1400" dirty="0"/>
            </a:br>
            <a:endParaRPr lang="en-US" sz="1400" dirty="0"/>
          </a:p>
          <a:p>
            <a:pPr marL="342900" indent="-342900">
              <a:buFont typeface="Arial" panose="020B0604020202020204" pitchFamily="34" charset="0"/>
              <a:buChar char="•"/>
            </a:pPr>
            <a:r>
              <a:rPr lang="en-US" sz="1200" dirty="0"/>
              <a:t>Frequency -  8 weekly</a:t>
            </a:r>
          </a:p>
          <a:p>
            <a:pPr marL="342900" indent="-342900">
              <a:buFont typeface="Arial" panose="020B0604020202020204" pitchFamily="34" charset="0"/>
              <a:buChar char="•"/>
            </a:pPr>
            <a:r>
              <a:rPr lang="en-US" sz="1200" dirty="0"/>
              <a:t>Duration 1.5hrs</a:t>
            </a:r>
          </a:p>
          <a:p>
            <a:pPr marL="342900" indent="-342900">
              <a:buFont typeface="Arial" panose="020B0604020202020204" pitchFamily="34" charset="0"/>
              <a:buChar char="•"/>
            </a:pPr>
            <a:r>
              <a:rPr lang="en-US" sz="1200" dirty="0"/>
              <a:t>Content - more focus on MH and social care and Member’s feedback interesting </a:t>
            </a:r>
          </a:p>
          <a:p>
            <a:pPr marL="342900" indent="-342900">
              <a:buFont typeface="Arial" panose="020B0604020202020204" pitchFamily="34" charset="0"/>
              <a:buChar char="•"/>
            </a:pPr>
            <a:r>
              <a:rPr lang="en-US" sz="1200" dirty="0"/>
              <a:t>Face to face</a:t>
            </a:r>
          </a:p>
          <a:p>
            <a:pPr marL="342900" indent="-342900">
              <a:buFont typeface="Arial" panose="020B0604020202020204" pitchFamily="34" charset="0"/>
              <a:buChar char="•"/>
            </a:pPr>
            <a:r>
              <a:rPr lang="en-US" sz="1200" dirty="0"/>
              <a:t>Clear objectives</a:t>
            </a:r>
          </a:p>
          <a:p>
            <a:pPr marL="342900" indent="-342900">
              <a:buFont typeface="Arial" panose="020B0604020202020204" pitchFamily="34" charset="0"/>
              <a:buChar char="•"/>
            </a:pPr>
            <a:r>
              <a:rPr lang="en-US" sz="1200" dirty="0"/>
              <a:t>Keeping details updated</a:t>
            </a:r>
          </a:p>
          <a:p>
            <a:pPr marL="342900" indent="-342900">
              <a:buFont typeface="Arial" panose="020B0604020202020204" pitchFamily="34" charset="0"/>
              <a:buChar char="•"/>
            </a:pPr>
            <a:r>
              <a:rPr lang="en-US" sz="1200" dirty="0"/>
              <a:t>Keeping details of involvement updated</a:t>
            </a:r>
          </a:p>
          <a:p>
            <a:pPr marL="342900" indent="-342900">
              <a:buFont typeface="Arial" panose="020B0604020202020204" pitchFamily="34" charset="0"/>
              <a:buChar char="•"/>
            </a:pPr>
            <a:r>
              <a:rPr lang="en-US" sz="1200" dirty="0"/>
              <a:t>Happy to participate in surveys about health</a:t>
            </a:r>
          </a:p>
          <a:p>
            <a:pPr marL="342900" indent="-342900">
              <a:buFont typeface="Arial" panose="020B0604020202020204" pitchFamily="34" charset="0"/>
              <a:buChar char="•"/>
            </a:pPr>
            <a:r>
              <a:rPr lang="en-US" sz="1200" dirty="0"/>
              <a:t>Happy to use lived experience in PPI work</a:t>
            </a:r>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6</a:t>
            </a:fld>
            <a:endParaRPr lang="en-US"/>
          </a:p>
        </p:txBody>
      </p:sp>
    </p:spTree>
    <p:extLst>
      <p:ext uri="{BB962C8B-B14F-4D97-AF65-F5344CB8AC3E}">
        <p14:creationId xmlns:p14="http://schemas.microsoft.com/office/powerpoint/2010/main" val="343123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7</a:t>
            </a:fld>
            <a:endParaRPr lang="en-US"/>
          </a:p>
        </p:txBody>
      </p:sp>
    </p:spTree>
    <p:extLst>
      <p:ext uri="{BB962C8B-B14F-4D97-AF65-F5344CB8AC3E}">
        <p14:creationId xmlns:p14="http://schemas.microsoft.com/office/powerpoint/2010/main" val="34725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Citizen' Senate Membership and Commitment Survey 23 Responses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400" dirty="0"/>
              <a:t>Majority preferences</a:t>
            </a:r>
            <a:br>
              <a:rPr lang="en-US" sz="1400" dirty="0"/>
            </a:br>
            <a:endParaRPr lang="en-US" sz="1400" dirty="0"/>
          </a:p>
          <a:p>
            <a:pPr marL="342900" indent="-342900">
              <a:buFont typeface="Arial" panose="020B0604020202020204" pitchFamily="34" charset="0"/>
              <a:buChar char="•"/>
            </a:pPr>
            <a:r>
              <a:rPr lang="en-US" sz="1200" dirty="0"/>
              <a:t>Frequency -  8 weekly</a:t>
            </a:r>
          </a:p>
          <a:p>
            <a:pPr marL="342900" indent="-342900">
              <a:buFont typeface="Arial" panose="020B0604020202020204" pitchFamily="34" charset="0"/>
              <a:buChar char="•"/>
            </a:pPr>
            <a:r>
              <a:rPr lang="en-US" sz="1200" dirty="0"/>
              <a:t>Duration 1.5hrs</a:t>
            </a:r>
          </a:p>
          <a:p>
            <a:pPr marL="342900" indent="-342900">
              <a:buFont typeface="Arial" panose="020B0604020202020204" pitchFamily="34" charset="0"/>
              <a:buChar char="•"/>
            </a:pPr>
            <a:r>
              <a:rPr lang="en-US" sz="1200" dirty="0"/>
              <a:t>Content - more focus on MH and social care and Member’s feedback interesting </a:t>
            </a:r>
          </a:p>
          <a:p>
            <a:pPr marL="342900" indent="-342900">
              <a:buFont typeface="Arial" panose="020B0604020202020204" pitchFamily="34" charset="0"/>
              <a:buChar char="•"/>
            </a:pPr>
            <a:r>
              <a:rPr lang="en-US" sz="1200" dirty="0"/>
              <a:t>Face to face</a:t>
            </a:r>
          </a:p>
          <a:p>
            <a:pPr marL="342900" indent="-342900">
              <a:buFont typeface="Arial" panose="020B0604020202020204" pitchFamily="34" charset="0"/>
              <a:buChar char="•"/>
            </a:pPr>
            <a:r>
              <a:rPr lang="en-US" sz="1200" dirty="0"/>
              <a:t>Clear objectives</a:t>
            </a:r>
          </a:p>
          <a:p>
            <a:pPr marL="342900" indent="-342900">
              <a:buFont typeface="Arial" panose="020B0604020202020204" pitchFamily="34" charset="0"/>
              <a:buChar char="•"/>
            </a:pPr>
            <a:r>
              <a:rPr lang="en-US" sz="1200" dirty="0"/>
              <a:t>Keeping details updated</a:t>
            </a:r>
          </a:p>
          <a:p>
            <a:pPr marL="342900" indent="-342900">
              <a:buFont typeface="Arial" panose="020B0604020202020204" pitchFamily="34" charset="0"/>
              <a:buChar char="•"/>
            </a:pPr>
            <a:r>
              <a:rPr lang="en-US" sz="1200" dirty="0"/>
              <a:t>Keeping details of involvement updated</a:t>
            </a:r>
          </a:p>
          <a:p>
            <a:pPr marL="342900" indent="-342900">
              <a:buFont typeface="Arial" panose="020B0604020202020204" pitchFamily="34" charset="0"/>
              <a:buChar char="•"/>
            </a:pPr>
            <a:r>
              <a:rPr lang="en-US" sz="1200" dirty="0"/>
              <a:t>Happy to participate in surveys about health</a:t>
            </a:r>
          </a:p>
          <a:p>
            <a:pPr marL="342900" indent="-342900">
              <a:buFont typeface="Arial" panose="020B0604020202020204" pitchFamily="34" charset="0"/>
              <a:buChar char="•"/>
            </a:pPr>
            <a:r>
              <a:rPr lang="en-US" sz="1200" dirty="0"/>
              <a:t>Happy to use lived experience in PPI work</a:t>
            </a:r>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8</a:t>
            </a:fld>
            <a:endParaRPr lang="en-US"/>
          </a:p>
        </p:txBody>
      </p:sp>
    </p:spTree>
    <p:extLst>
      <p:ext uri="{BB962C8B-B14F-4D97-AF65-F5344CB8AC3E}">
        <p14:creationId xmlns:p14="http://schemas.microsoft.com/office/powerpoint/2010/main" val="201495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Citizen' Senate Membership and Commitment Survey 23 Responses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400" dirty="0"/>
              <a:t>Majority preferences</a:t>
            </a:r>
            <a:br>
              <a:rPr lang="en-US" sz="1400" dirty="0"/>
            </a:br>
            <a:endParaRPr lang="en-US" sz="1400" dirty="0"/>
          </a:p>
          <a:p>
            <a:pPr marL="342900" indent="-342900">
              <a:buFont typeface="Arial" panose="020B0604020202020204" pitchFamily="34" charset="0"/>
              <a:buChar char="•"/>
            </a:pPr>
            <a:r>
              <a:rPr lang="en-US" sz="1200" dirty="0"/>
              <a:t>Frequency -  8 weekly</a:t>
            </a:r>
          </a:p>
          <a:p>
            <a:pPr marL="342900" indent="-342900">
              <a:buFont typeface="Arial" panose="020B0604020202020204" pitchFamily="34" charset="0"/>
              <a:buChar char="•"/>
            </a:pPr>
            <a:r>
              <a:rPr lang="en-US" sz="1200" dirty="0"/>
              <a:t>Duration 1.5hrs</a:t>
            </a:r>
          </a:p>
          <a:p>
            <a:pPr marL="342900" indent="-342900">
              <a:buFont typeface="Arial" panose="020B0604020202020204" pitchFamily="34" charset="0"/>
              <a:buChar char="•"/>
            </a:pPr>
            <a:r>
              <a:rPr lang="en-US" sz="1200" dirty="0"/>
              <a:t>Content - more focus on MH and social care and Member’s feedback interesting </a:t>
            </a:r>
          </a:p>
          <a:p>
            <a:pPr marL="342900" indent="-342900">
              <a:buFont typeface="Arial" panose="020B0604020202020204" pitchFamily="34" charset="0"/>
              <a:buChar char="•"/>
            </a:pPr>
            <a:r>
              <a:rPr lang="en-US" sz="1200" dirty="0"/>
              <a:t>Face to face</a:t>
            </a:r>
          </a:p>
          <a:p>
            <a:pPr marL="342900" indent="-342900">
              <a:buFont typeface="Arial" panose="020B0604020202020204" pitchFamily="34" charset="0"/>
              <a:buChar char="•"/>
            </a:pPr>
            <a:r>
              <a:rPr lang="en-US" sz="1200" dirty="0"/>
              <a:t>Clear objectives</a:t>
            </a:r>
          </a:p>
          <a:p>
            <a:pPr marL="342900" indent="-342900">
              <a:buFont typeface="Arial" panose="020B0604020202020204" pitchFamily="34" charset="0"/>
              <a:buChar char="•"/>
            </a:pPr>
            <a:r>
              <a:rPr lang="en-US" sz="1200" dirty="0"/>
              <a:t>Keeping details updated</a:t>
            </a:r>
          </a:p>
          <a:p>
            <a:pPr marL="342900" indent="-342900">
              <a:buFont typeface="Arial" panose="020B0604020202020204" pitchFamily="34" charset="0"/>
              <a:buChar char="•"/>
            </a:pPr>
            <a:r>
              <a:rPr lang="en-US" sz="1200" dirty="0"/>
              <a:t>Keeping details of involvement updated</a:t>
            </a:r>
          </a:p>
          <a:p>
            <a:pPr marL="342900" indent="-342900">
              <a:buFont typeface="Arial" panose="020B0604020202020204" pitchFamily="34" charset="0"/>
              <a:buChar char="•"/>
            </a:pPr>
            <a:r>
              <a:rPr lang="en-US" sz="1200" dirty="0"/>
              <a:t>Happy to participate in surveys about health</a:t>
            </a:r>
          </a:p>
          <a:p>
            <a:pPr marL="342900" indent="-342900">
              <a:buFont typeface="Arial" panose="020B0604020202020204" pitchFamily="34" charset="0"/>
              <a:buChar char="•"/>
            </a:pPr>
            <a:r>
              <a:rPr lang="en-US" sz="1200" dirty="0"/>
              <a:t>Happy to use lived experience in PPI work</a:t>
            </a:r>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9</a:t>
            </a:fld>
            <a:endParaRPr lang="en-US"/>
          </a:p>
        </p:txBody>
      </p:sp>
    </p:spTree>
    <p:extLst>
      <p:ext uri="{BB962C8B-B14F-4D97-AF65-F5344CB8AC3E}">
        <p14:creationId xmlns:p14="http://schemas.microsoft.com/office/powerpoint/2010/main" val="5876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DFB1-8F30-9D4F-A0FE-02DA4EF83B2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509EF66-938B-1A49-B0F5-404743ABB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DE1E05D-59A6-9045-94A0-FC8EEBEA48ED}"/>
              </a:ext>
            </a:extLst>
          </p:cNvPr>
          <p:cNvSpPr>
            <a:spLocks noGrp="1"/>
          </p:cNvSpPr>
          <p:nvPr>
            <p:ph type="dt" sz="half" idx="10"/>
          </p:nvPr>
        </p:nvSpPr>
        <p:spPr/>
        <p:txBody>
          <a:bodyPr/>
          <a:lstStyle/>
          <a:p>
            <a:fld id="{D8733BA4-0A49-9247-AABF-8D7C10E8AC2C}" type="datetimeFigureOut">
              <a:rPr lang="en-US" smtClean="0"/>
              <a:t>8/23/21</a:t>
            </a:fld>
            <a:endParaRPr lang="en-US"/>
          </a:p>
        </p:txBody>
      </p:sp>
      <p:sp>
        <p:nvSpPr>
          <p:cNvPr id="5" name="Footer Placeholder 4">
            <a:extLst>
              <a:ext uri="{FF2B5EF4-FFF2-40B4-BE49-F238E27FC236}">
                <a16:creationId xmlns:a16="http://schemas.microsoft.com/office/drawing/2014/main" id="{F9AC9BB4-9D2A-6C4A-9068-509BE56C3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10149-1CEF-2C49-B302-F6861AD0BA19}"/>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4158960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CCFBB-1F2E-E949-8587-AF969010828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5B8CD61-99FE-5545-B964-F876F862A81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110191-B687-4647-9B9D-5F0EEFD01270}"/>
              </a:ext>
            </a:extLst>
          </p:cNvPr>
          <p:cNvSpPr>
            <a:spLocks noGrp="1"/>
          </p:cNvSpPr>
          <p:nvPr>
            <p:ph type="dt" sz="half" idx="10"/>
          </p:nvPr>
        </p:nvSpPr>
        <p:spPr/>
        <p:txBody>
          <a:bodyPr/>
          <a:lstStyle/>
          <a:p>
            <a:fld id="{D8733BA4-0A49-9247-AABF-8D7C10E8AC2C}" type="datetimeFigureOut">
              <a:rPr lang="en-US" smtClean="0"/>
              <a:t>8/23/21</a:t>
            </a:fld>
            <a:endParaRPr lang="en-US"/>
          </a:p>
        </p:txBody>
      </p:sp>
      <p:sp>
        <p:nvSpPr>
          <p:cNvPr id="5" name="Footer Placeholder 4">
            <a:extLst>
              <a:ext uri="{FF2B5EF4-FFF2-40B4-BE49-F238E27FC236}">
                <a16:creationId xmlns:a16="http://schemas.microsoft.com/office/drawing/2014/main" id="{D16DA4B0-79F6-4642-88F8-D68D0988F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4C532-18F7-D54B-AD9B-2533A5B14B3D}"/>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333564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8702F-8309-9C43-A7B1-1E09395EA29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35C5794-66CF-334E-B3F1-1EACE63730A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FD5F61-198E-304B-AC31-A89027305EDE}"/>
              </a:ext>
            </a:extLst>
          </p:cNvPr>
          <p:cNvSpPr>
            <a:spLocks noGrp="1"/>
          </p:cNvSpPr>
          <p:nvPr>
            <p:ph type="dt" sz="half" idx="10"/>
          </p:nvPr>
        </p:nvSpPr>
        <p:spPr/>
        <p:txBody>
          <a:bodyPr/>
          <a:lstStyle/>
          <a:p>
            <a:fld id="{D8733BA4-0A49-9247-AABF-8D7C10E8AC2C}" type="datetimeFigureOut">
              <a:rPr lang="en-US" smtClean="0"/>
              <a:t>8/23/21</a:t>
            </a:fld>
            <a:endParaRPr lang="en-US"/>
          </a:p>
        </p:txBody>
      </p:sp>
      <p:sp>
        <p:nvSpPr>
          <p:cNvPr id="5" name="Footer Placeholder 4">
            <a:extLst>
              <a:ext uri="{FF2B5EF4-FFF2-40B4-BE49-F238E27FC236}">
                <a16:creationId xmlns:a16="http://schemas.microsoft.com/office/drawing/2014/main" id="{8EFD9616-F276-6B47-B7A4-0723A64B0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3EAD6-429D-4B40-A536-BDF97AE7146E}"/>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261049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02C2-4A26-5C42-9D63-D63FE2AE4C6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BA14CD-A751-474A-870F-69B5C4D4979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149F21-40F6-2841-8FF9-708CEFAB8DFB}"/>
              </a:ext>
            </a:extLst>
          </p:cNvPr>
          <p:cNvSpPr>
            <a:spLocks noGrp="1"/>
          </p:cNvSpPr>
          <p:nvPr>
            <p:ph type="dt" sz="half" idx="10"/>
          </p:nvPr>
        </p:nvSpPr>
        <p:spPr/>
        <p:txBody>
          <a:bodyPr/>
          <a:lstStyle/>
          <a:p>
            <a:fld id="{D8733BA4-0A49-9247-AABF-8D7C10E8AC2C}" type="datetimeFigureOut">
              <a:rPr lang="en-US" smtClean="0"/>
              <a:t>8/23/21</a:t>
            </a:fld>
            <a:endParaRPr lang="en-US"/>
          </a:p>
        </p:txBody>
      </p:sp>
      <p:sp>
        <p:nvSpPr>
          <p:cNvPr id="5" name="Footer Placeholder 4">
            <a:extLst>
              <a:ext uri="{FF2B5EF4-FFF2-40B4-BE49-F238E27FC236}">
                <a16:creationId xmlns:a16="http://schemas.microsoft.com/office/drawing/2014/main" id="{276AA9DE-52BA-BB44-A7E7-C68A87BB9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F5969-86EB-644E-94AF-85AC67B2D199}"/>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95342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787D-55F1-8F4E-9522-65A1651C092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331DC37-0798-8E4F-BEC6-108745C866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A09E8F8-DD20-7247-A0AC-F522916A3E58}"/>
              </a:ext>
            </a:extLst>
          </p:cNvPr>
          <p:cNvSpPr>
            <a:spLocks noGrp="1"/>
          </p:cNvSpPr>
          <p:nvPr>
            <p:ph type="dt" sz="half" idx="10"/>
          </p:nvPr>
        </p:nvSpPr>
        <p:spPr/>
        <p:txBody>
          <a:bodyPr/>
          <a:lstStyle/>
          <a:p>
            <a:fld id="{D8733BA4-0A49-9247-AABF-8D7C10E8AC2C}" type="datetimeFigureOut">
              <a:rPr lang="en-US" smtClean="0"/>
              <a:t>8/23/21</a:t>
            </a:fld>
            <a:endParaRPr lang="en-US"/>
          </a:p>
        </p:txBody>
      </p:sp>
      <p:sp>
        <p:nvSpPr>
          <p:cNvPr id="5" name="Footer Placeholder 4">
            <a:extLst>
              <a:ext uri="{FF2B5EF4-FFF2-40B4-BE49-F238E27FC236}">
                <a16:creationId xmlns:a16="http://schemas.microsoft.com/office/drawing/2014/main" id="{8679F2EA-EAD5-C340-BA52-874E9C2E6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3BF92-CA73-9044-A4F7-C80FB290ACB4}"/>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256083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3ECE-B2AC-3A4F-8E52-7588200A235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5EF8FDF-2562-9644-95C2-857EBC1CF1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D3627E9-5364-FC45-8024-5D44C339EF7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E5719F-4FAD-814F-BADA-B155F3048136}"/>
              </a:ext>
            </a:extLst>
          </p:cNvPr>
          <p:cNvSpPr>
            <a:spLocks noGrp="1"/>
          </p:cNvSpPr>
          <p:nvPr>
            <p:ph type="dt" sz="half" idx="10"/>
          </p:nvPr>
        </p:nvSpPr>
        <p:spPr/>
        <p:txBody>
          <a:bodyPr/>
          <a:lstStyle/>
          <a:p>
            <a:fld id="{D8733BA4-0A49-9247-AABF-8D7C10E8AC2C}" type="datetimeFigureOut">
              <a:rPr lang="en-US" smtClean="0"/>
              <a:t>8/23/21</a:t>
            </a:fld>
            <a:endParaRPr lang="en-US"/>
          </a:p>
        </p:txBody>
      </p:sp>
      <p:sp>
        <p:nvSpPr>
          <p:cNvPr id="6" name="Footer Placeholder 5">
            <a:extLst>
              <a:ext uri="{FF2B5EF4-FFF2-40B4-BE49-F238E27FC236}">
                <a16:creationId xmlns:a16="http://schemas.microsoft.com/office/drawing/2014/main" id="{274D9AD4-CAA3-3940-8ADD-BD8FB9768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BBE96C-AFB5-3944-BB8B-2448766A2C8B}"/>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140468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9552-A68C-AC4E-99B4-DCCB59A71C7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9487969-F5EF-3D49-B599-669026D3D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D01E14-0D19-1A44-BCEA-59E9F7CA066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68F13A3-4822-BB43-A5C1-9A129C77A2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A91C68-B383-F84B-BCD3-E6F84E321C9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0DB7014-FB51-3E4A-B5BE-A2653DDCA8BF}"/>
              </a:ext>
            </a:extLst>
          </p:cNvPr>
          <p:cNvSpPr>
            <a:spLocks noGrp="1"/>
          </p:cNvSpPr>
          <p:nvPr>
            <p:ph type="dt" sz="half" idx="10"/>
          </p:nvPr>
        </p:nvSpPr>
        <p:spPr/>
        <p:txBody>
          <a:bodyPr/>
          <a:lstStyle/>
          <a:p>
            <a:fld id="{D8733BA4-0A49-9247-AABF-8D7C10E8AC2C}" type="datetimeFigureOut">
              <a:rPr lang="en-US" smtClean="0"/>
              <a:t>8/23/21</a:t>
            </a:fld>
            <a:endParaRPr lang="en-US"/>
          </a:p>
        </p:txBody>
      </p:sp>
      <p:sp>
        <p:nvSpPr>
          <p:cNvPr id="8" name="Footer Placeholder 7">
            <a:extLst>
              <a:ext uri="{FF2B5EF4-FFF2-40B4-BE49-F238E27FC236}">
                <a16:creationId xmlns:a16="http://schemas.microsoft.com/office/drawing/2014/main" id="{408F1BBC-EE0A-B641-B336-5B04051CAC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0BC7FA-E6D9-0140-951D-63F62BBB9722}"/>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376461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396F-F3CF-914A-801D-E7E16132E5C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78CF268-4135-7446-BF9D-E21AEC883D3D}"/>
              </a:ext>
            </a:extLst>
          </p:cNvPr>
          <p:cNvSpPr>
            <a:spLocks noGrp="1"/>
          </p:cNvSpPr>
          <p:nvPr>
            <p:ph type="dt" sz="half" idx="10"/>
          </p:nvPr>
        </p:nvSpPr>
        <p:spPr/>
        <p:txBody>
          <a:bodyPr/>
          <a:lstStyle/>
          <a:p>
            <a:fld id="{D8733BA4-0A49-9247-AABF-8D7C10E8AC2C}" type="datetimeFigureOut">
              <a:rPr lang="en-US" smtClean="0"/>
              <a:t>8/23/21</a:t>
            </a:fld>
            <a:endParaRPr lang="en-US"/>
          </a:p>
        </p:txBody>
      </p:sp>
      <p:sp>
        <p:nvSpPr>
          <p:cNvPr id="4" name="Footer Placeholder 3">
            <a:extLst>
              <a:ext uri="{FF2B5EF4-FFF2-40B4-BE49-F238E27FC236}">
                <a16:creationId xmlns:a16="http://schemas.microsoft.com/office/drawing/2014/main" id="{1FD147EF-7208-6149-84C8-1FEAB7EDB9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2E3250-FDB2-414B-8D64-F7C9D3E010F0}"/>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188693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8BD89A-0D53-404F-BE41-0128249CB711}"/>
              </a:ext>
            </a:extLst>
          </p:cNvPr>
          <p:cNvSpPr>
            <a:spLocks noGrp="1"/>
          </p:cNvSpPr>
          <p:nvPr>
            <p:ph type="dt" sz="half" idx="10"/>
          </p:nvPr>
        </p:nvSpPr>
        <p:spPr/>
        <p:txBody>
          <a:bodyPr/>
          <a:lstStyle/>
          <a:p>
            <a:fld id="{D8733BA4-0A49-9247-AABF-8D7C10E8AC2C}" type="datetimeFigureOut">
              <a:rPr lang="en-US" smtClean="0"/>
              <a:t>8/23/21</a:t>
            </a:fld>
            <a:endParaRPr lang="en-US"/>
          </a:p>
        </p:txBody>
      </p:sp>
      <p:sp>
        <p:nvSpPr>
          <p:cNvPr id="3" name="Footer Placeholder 2">
            <a:extLst>
              <a:ext uri="{FF2B5EF4-FFF2-40B4-BE49-F238E27FC236}">
                <a16:creationId xmlns:a16="http://schemas.microsoft.com/office/drawing/2014/main" id="{D9C527CC-853B-B046-86E9-61EFA2296A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357AD9-D24E-BB49-9C48-4CBC23E3BE22}"/>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198970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6D29-8D57-5F4F-A5FE-D28CAA8787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6CAEB1-90B4-5C44-8A1E-65D7A77044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ECA6E70-8F28-2149-9870-3629271F0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4D76DB-4E3E-654D-B97B-CD7CB9B3B62F}"/>
              </a:ext>
            </a:extLst>
          </p:cNvPr>
          <p:cNvSpPr>
            <a:spLocks noGrp="1"/>
          </p:cNvSpPr>
          <p:nvPr>
            <p:ph type="dt" sz="half" idx="10"/>
          </p:nvPr>
        </p:nvSpPr>
        <p:spPr/>
        <p:txBody>
          <a:bodyPr/>
          <a:lstStyle/>
          <a:p>
            <a:fld id="{D8733BA4-0A49-9247-AABF-8D7C10E8AC2C}" type="datetimeFigureOut">
              <a:rPr lang="en-US" smtClean="0"/>
              <a:t>8/23/21</a:t>
            </a:fld>
            <a:endParaRPr lang="en-US"/>
          </a:p>
        </p:txBody>
      </p:sp>
      <p:sp>
        <p:nvSpPr>
          <p:cNvPr id="6" name="Footer Placeholder 5">
            <a:extLst>
              <a:ext uri="{FF2B5EF4-FFF2-40B4-BE49-F238E27FC236}">
                <a16:creationId xmlns:a16="http://schemas.microsoft.com/office/drawing/2014/main" id="{7816EB70-D7E0-9B48-A8F8-9B1FD020D6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323EBF-C7C6-364B-9886-26732BD4732A}"/>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149776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E1304-0DEC-5F4C-944D-4FD4953DB6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5A534E7-4580-6648-B053-EE7FDEAF2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22F75E-7B98-7B4A-8556-3A82D5410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466FA4-8246-4344-BA2F-EA007A94840F}"/>
              </a:ext>
            </a:extLst>
          </p:cNvPr>
          <p:cNvSpPr>
            <a:spLocks noGrp="1"/>
          </p:cNvSpPr>
          <p:nvPr>
            <p:ph type="dt" sz="half" idx="10"/>
          </p:nvPr>
        </p:nvSpPr>
        <p:spPr/>
        <p:txBody>
          <a:bodyPr/>
          <a:lstStyle/>
          <a:p>
            <a:fld id="{D8733BA4-0A49-9247-AABF-8D7C10E8AC2C}" type="datetimeFigureOut">
              <a:rPr lang="en-US" smtClean="0"/>
              <a:t>8/23/21</a:t>
            </a:fld>
            <a:endParaRPr lang="en-US"/>
          </a:p>
        </p:txBody>
      </p:sp>
      <p:sp>
        <p:nvSpPr>
          <p:cNvPr id="6" name="Footer Placeholder 5">
            <a:extLst>
              <a:ext uri="{FF2B5EF4-FFF2-40B4-BE49-F238E27FC236}">
                <a16:creationId xmlns:a16="http://schemas.microsoft.com/office/drawing/2014/main" id="{CD392330-D56B-E845-845D-770BA1D32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9CB88-B03D-4645-A870-C46E3D56CEE1}"/>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255653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27ADE-B8DF-EB47-94EA-1FF904846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E9DF483-9613-A64B-BE28-599452DA5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54E22F-B76B-5246-A556-495BA4C3A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33BA4-0A49-9247-AABF-8D7C10E8AC2C}" type="datetimeFigureOut">
              <a:rPr lang="en-US" smtClean="0"/>
              <a:t>8/23/21</a:t>
            </a:fld>
            <a:endParaRPr lang="en-US"/>
          </a:p>
        </p:txBody>
      </p:sp>
      <p:sp>
        <p:nvSpPr>
          <p:cNvPr id="5" name="Footer Placeholder 4">
            <a:extLst>
              <a:ext uri="{FF2B5EF4-FFF2-40B4-BE49-F238E27FC236}">
                <a16:creationId xmlns:a16="http://schemas.microsoft.com/office/drawing/2014/main" id="{FE32F2AB-1A65-AB4B-AB38-9ACA356916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43058-24AD-FD40-AB04-0834C4B0DF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61735-3D3C-0D41-91B7-53043A922949}" type="slidenum">
              <a:rPr lang="en-US" smtClean="0"/>
              <a:t>‹#›</a:t>
            </a:fld>
            <a:endParaRPr lang="en-US"/>
          </a:p>
        </p:txBody>
      </p:sp>
    </p:spTree>
    <p:extLst>
      <p:ext uri="{BB962C8B-B14F-4D97-AF65-F5344CB8AC3E}">
        <p14:creationId xmlns:p14="http://schemas.microsoft.com/office/powerpoint/2010/main" val="2512243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60119"/>
            <a:ext cx="12192000" cy="4064000"/>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701088" y="298053"/>
            <a:ext cx="3087075" cy="1393332"/>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9" name="TextBox 8">
            <a:extLst>
              <a:ext uri="{FF2B5EF4-FFF2-40B4-BE49-F238E27FC236}">
                <a16:creationId xmlns:a16="http://schemas.microsoft.com/office/drawing/2014/main" id="{34BDF264-9D3D-DD49-BDF6-B543B1E09B32}"/>
              </a:ext>
            </a:extLst>
          </p:cNvPr>
          <p:cNvSpPr txBox="1"/>
          <p:nvPr/>
        </p:nvSpPr>
        <p:spPr>
          <a:xfrm>
            <a:off x="89210" y="2341756"/>
            <a:ext cx="11909502" cy="1415772"/>
          </a:xfrm>
          <a:prstGeom prst="rect">
            <a:avLst/>
          </a:prstGeom>
          <a:noFill/>
        </p:spPr>
        <p:txBody>
          <a:bodyPr wrap="square" rtlCol="0">
            <a:spAutoFit/>
          </a:bodyPr>
          <a:lstStyle/>
          <a:p>
            <a:r>
              <a:rPr lang="en-US" sz="5400" dirty="0">
                <a:solidFill>
                  <a:schemeClr val="bg1"/>
                </a:solidFill>
              </a:rPr>
              <a:t>Citizens’ Senate meeting no 32</a:t>
            </a:r>
          </a:p>
          <a:p>
            <a:r>
              <a:rPr lang="en-US" sz="3200" dirty="0">
                <a:solidFill>
                  <a:schemeClr val="bg1"/>
                </a:solidFill>
              </a:rPr>
              <a:t>24</a:t>
            </a:r>
            <a:r>
              <a:rPr lang="en-US" sz="3200" baseline="30000" dirty="0">
                <a:solidFill>
                  <a:schemeClr val="bg1"/>
                </a:solidFill>
              </a:rPr>
              <a:t>th</a:t>
            </a:r>
            <a:r>
              <a:rPr lang="en-US" sz="3200" dirty="0">
                <a:solidFill>
                  <a:schemeClr val="bg1"/>
                </a:solidFill>
              </a:rPr>
              <a:t> August 2021</a:t>
            </a:r>
          </a:p>
        </p:txBody>
      </p:sp>
      <p:sp>
        <p:nvSpPr>
          <p:cNvPr id="11" name="TextBox 10">
            <a:extLst>
              <a:ext uri="{FF2B5EF4-FFF2-40B4-BE49-F238E27FC236}">
                <a16:creationId xmlns:a16="http://schemas.microsoft.com/office/drawing/2014/main" id="{33F0442F-0DB8-5A45-9695-E5770E5415D4}"/>
              </a:ext>
            </a:extLst>
          </p:cNvPr>
          <p:cNvSpPr txBox="1"/>
          <p:nvPr/>
        </p:nvSpPr>
        <p:spPr>
          <a:xfrm>
            <a:off x="0" y="4407899"/>
            <a:ext cx="4415883" cy="461665"/>
          </a:xfrm>
          <a:prstGeom prst="rect">
            <a:avLst/>
          </a:prstGeom>
          <a:noFill/>
        </p:spPr>
        <p:txBody>
          <a:bodyPr wrap="square" rtlCol="0">
            <a:spAutoFit/>
          </a:bodyPr>
          <a:lstStyle/>
          <a:p>
            <a:r>
              <a:rPr lang="en-US" sz="2400" dirty="0">
                <a:solidFill>
                  <a:schemeClr val="bg1"/>
                </a:solidFill>
              </a:rPr>
              <a:t>Presenter:	Trevor Fernandes</a:t>
            </a:r>
          </a:p>
        </p:txBody>
      </p:sp>
      <p:sp>
        <p:nvSpPr>
          <p:cNvPr id="12" name="TextBox 11">
            <a:extLst>
              <a:ext uri="{FF2B5EF4-FFF2-40B4-BE49-F238E27FC236}">
                <a16:creationId xmlns:a16="http://schemas.microsoft.com/office/drawing/2014/main" id="{507569E0-BD05-7D4C-BBA7-56DC9FE021CA}"/>
              </a:ext>
            </a:extLst>
          </p:cNvPr>
          <p:cNvSpPr txBox="1"/>
          <p:nvPr/>
        </p:nvSpPr>
        <p:spPr>
          <a:xfrm>
            <a:off x="0" y="4783323"/>
            <a:ext cx="4415883" cy="461665"/>
          </a:xfrm>
          <a:prstGeom prst="rect">
            <a:avLst/>
          </a:prstGeom>
          <a:noFill/>
        </p:spPr>
        <p:txBody>
          <a:bodyPr wrap="square" rtlCol="0">
            <a:spAutoFit/>
          </a:bodyPr>
          <a:lstStyle/>
          <a:p>
            <a:r>
              <a:rPr lang="en-US" sz="2400" dirty="0">
                <a:solidFill>
                  <a:schemeClr val="bg1"/>
                </a:solidFill>
              </a:rPr>
              <a:t>Moderator:	</a:t>
            </a:r>
            <a:r>
              <a:rPr lang="en-US" sz="2400" dirty="0" err="1">
                <a:solidFill>
                  <a:schemeClr val="bg1"/>
                </a:solidFill>
              </a:rPr>
              <a:t>Szara</a:t>
            </a:r>
            <a:r>
              <a:rPr lang="en-US" sz="2400" dirty="0">
                <a:solidFill>
                  <a:schemeClr val="bg1"/>
                </a:solidFill>
              </a:rPr>
              <a:t> </a:t>
            </a:r>
            <a:r>
              <a:rPr lang="en-US" sz="2400" dirty="0" err="1">
                <a:solidFill>
                  <a:schemeClr val="bg1"/>
                </a:solidFill>
              </a:rPr>
              <a:t>Coote</a:t>
            </a:r>
            <a:r>
              <a:rPr lang="en-US" sz="2400" dirty="0">
                <a:solidFill>
                  <a:schemeClr val="bg1"/>
                </a:solidFill>
              </a:rPr>
              <a:t>	</a:t>
            </a:r>
          </a:p>
        </p:txBody>
      </p:sp>
    </p:spTree>
    <p:extLst>
      <p:ext uri="{BB962C8B-B14F-4D97-AF65-F5344CB8AC3E}">
        <p14:creationId xmlns:p14="http://schemas.microsoft.com/office/powerpoint/2010/main" val="333448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4371512" y="647110"/>
            <a:ext cx="3448976" cy="523220"/>
          </a:xfrm>
          <a:prstGeom prst="rect">
            <a:avLst/>
          </a:prstGeom>
          <a:noFill/>
        </p:spPr>
        <p:txBody>
          <a:bodyPr wrap="square" rtlCol="0">
            <a:spAutoFit/>
          </a:bodyPr>
          <a:lstStyle/>
          <a:p>
            <a:r>
              <a:rPr lang="en-US" sz="2800" dirty="0">
                <a:solidFill>
                  <a:schemeClr val="bg1"/>
                </a:solidFill>
              </a:rPr>
              <a:t>CS Member Survey</a:t>
            </a:r>
          </a:p>
        </p:txBody>
      </p:sp>
      <p:sp>
        <p:nvSpPr>
          <p:cNvPr id="3" name="TextBox 2">
            <a:extLst>
              <a:ext uri="{FF2B5EF4-FFF2-40B4-BE49-F238E27FC236}">
                <a16:creationId xmlns:a16="http://schemas.microsoft.com/office/drawing/2014/main" id="{30CFB05A-2B9F-3F46-AACE-A3B3E76A400E}"/>
              </a:ext>
            </a:extLst>
          </p:cNvPr>
          <p:cNvSpPr txBox="1"/>
          <p:nvPr/>
        </p:nvSpPr>
        <p:spPr>
          <a:xfrm>
            <a:off x="3225084" y="1335900"/>
            <a:ext cx="5843922" cy="523220"/>
          </a:xfrm>
          <a:prstGeom prst="rect">
            <a:avLst/>
          </a:prstGeom>
          <a:noFill/>
        </p:spPr>
        <p:txBody>
          <a:bodyPr wrap="square" rtlCol="0">
            <a:spAutoFit/>
          </a:bodyPr>
          <a:lstStyle/>
          <a:p>
            <a:r>
              <a:rPr lang="en-US" sz="2800" dirty="0"/>
              <a:t>Citizens’ Senate member 2021 survey</a:t>
            </a:r>
          </a:p>
        </p:txBody>
      </p:sp>
      <p:pic>
        <p:nvPicPr>
          <p:cNvPr id="11" name="Picture 10" descr="Chart, bar chart&#10;&#10;Description automatically generated">
            <a:extLst>
              <a:ext uri="{FF2B5EF4-FFF2-40B4-BE49-F238E27FC236}">
                <a16:creationId xmlns:a16="http://schemas.microsoft.com/office/drawing/2014/main" id="{BF2CA133-450B-FE41-B73D-44B7B000AF3F}"/>
              </a:ext>
            </a:extLst>
          </p:cNvPr>
          <p:cNvPicPr>
            <a:picLocks noChangeAspect="1"/>
          </p:cNvPicPr>
          <p:nvPr/>
        </p:nvPicPr>
        <p:blipFill>
          <a:blip r:embed="rId7"/>
          <a:stretch>
            <a:fillRect/>
          </a:stretch>
        </p:blipFill>
        <p:spPr>
          <a:xfrm>
            <a:off x="173386" y="1466070"/>
            <a:ext cx="11491233" cy="5144090"/>
          </a:xfrm>
          <a:prstGeom prst="rect">
            <a:avLst/>
          </a:prstGeom>
        </p:spPr>
      </p:pic>
    </p:spTree>
    <p:extLst>
      <p:ext uri="{BB962C8B-B14F-4D97-AF65-F5344CB8AC3E}">
        <p14:creationId xmlns:p14="http://schemas.microsoft.com/office/powerpoint/2010/main" val="1046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4371512" y="647110"/>
            <a:ext cx="3448976" cy="523220"/>
          </a:xfrm>
          <a:prstGeom prst="rect">
            <a:avLst/>
          </a:prstGeom>
          <a:noFill/>
        </p:spPr>
        <p:txBody>
          <a:bodyPr wrap="square" rtlCol="0">
            <a:spAutoFit/>
          </a:bodyPr>
          <a:lstStyle/>
          <a:p>
            <a:r>
              <a:rPr lang="en-US" sz="2800" dirty="0">
                <a:solidFill>
                  <a:schemeClr val="bg1"/>
                </a:solidFill>
              </a:rPr>
              <a:t>CS Member Survey</a:t>
            </a:r>
          </a:p>
        </p:txBody>
      </p:sp>
      <p:sp>
        <p:nvSpPr>
          <p:cNvPr id="3" name="TextBox 2">
            <a:extLst>
              <a:ext uri="{FF2B5EF4-FFF2-40B4-BE49-F238E27FC236}">
                <a16:creationId xmlns:a16="http://schemas.microsoft.com/office/drawing/2014/main" id="{30CFB05A-2B9F-3F46-AACE-A3B3E76A400E}"/>
              </a:ext>
            </a:extLst>
          </p:cNvPr>
          <p:cNvSpPr txBox="1"/>
          <p:nvPr/>
        </p:nvSpPr>
        <p:spPr>
          <a:xfrm>
            <a:off x="3225084" y="1335900"/>
            <a:ext cx="5843922" cy="523220"/>
          </a:xfrm>
          <a:prstGeom prst="rect">
            <a:avLst/>
          </a:prstGeom>
          <a:noFill/>
        </p:spPr>
        <p:txBody>
          <a:bodyPr wrap="square" rtlCol="0">
            <a:spAutoFit/>
          </a:bodyPr>
          <a:lstStyle/>
          <a:p>
            <a:r>
              <a:rPr lang="en-US" sz="2800" dirty="0"/>
              <a:t>Citizens’ Senate member 2021 survey</a:t>
            </a:r>
          </a:p>
        </p:txBody>
      </p:sp>
      <p:pic>
        <p:nvPicPr>
          <p:cNvPr id="10" name="Picture 9" descr="Chart, pie chart&#10;&#10;Description automatically generated">
            <a:extLst>
              <a:ext uri="{FF2B5EF4-FFF2-40B4-BE49-F238E27FC236}">
                <a16:creationId xmlns:a16="http://schemas.microsoft.com/office/drawing/2014/main" id="{5C6C3260-AAFA-EA4D-B937-5F32118A1F02}"/>
              </a:ext>
            </a:extLst>
          </p:cNvPr>
          <p:cNvPicPr>
            <a:picLocks noChangeAspect="1"/>
          </p:cNvPicPr>
          <p:nvPr/>
        </p:nvPicPr>
        <p:blipFill>
          <a:blip r:embed="rId7"/>
          <a:stretch>
            <a:fillRect/>
          </a:stretch>
        </p:blipFill>
        <p:spPr>
          <a:xfrm>
            <a:off x="0" y="1970841"/>
            <a:ext cx="12192000" cy="3688326"/>
          </a:xfrm>
          <a:prstGeom prst="rect">
            <a:avLst/>
          </a:prstGeom>
        </p:spPr>
      </p:pic>
    </p:spTree>
    <p:extLst>
      <p:ext uri="{BB962C8B-B14F-4D97-AF65-F5344CB8AC3E}">
        <p14:creationId xmlns:p14="http://schemas.microsoft.com/office/powerpoint/2010/main" val="403852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9858545" y="435427"/>
            <a:ext cx="1854804" cy="946586"/>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4"/>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5"/>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4371512" y="647110"/>
            <a:ext cx="3448976" cy="523220"/>
          </a:xfrm>
          <a:prstGeom prst="rect">
            <a:avLst/>
          </a:prstGeom>
          <a:noFill/>
        </p:spPr>
        <p:txBody>
          <a:bodyPr wrap="square" rtlCol="0">
            <a:spAutoFit/>
          </a:bodyPr>
          <a:lstStyle/>
          <a:p>
            <a:r>
              <a:rPr lang="en-US" sz="2800" dirty="0">
                <a:solidFill>
                  <a:schemeClr val="bg1"/>
                </a:solidFill>
              </a:rPr>
              <a:t>CS Member Survey</a:t>
            </a:r>
          </a:p>
        </p:txBody>
      </p:sp>
      <p:pic>
        <p:nvPicPr>
          <p:cNvPr id="10" name="Picture 9" descr="Chart, bubble chart&#10;&#10;Description automatically generated">
            <a:extLst>
              <a:ext uri="{FF2B5EF4-FFF2-40B4-BE49-F238E27FC236}">
                <a16:creationId xmlns:a16="http://schemas.microsoft.com/office/drawing/2014/main" id="{88C19412-0DDC-594D-902C-9BF452683DFC}"/>
              </a:ext>
            </a:extLst>
          </p:cNvPr>
          <p:cNvPicPr>
            <a:picLocks noChangeAspect="1"/>
          </p:cNvPicPr>
          <p:nvPr/>
        </p:nvPicPr>
        <p:blipFill>
          <a:blip r:embed="rId6"/>
          <a:stretch>
            <a:fillRect/>
          </a:stretch>
        </p:blipFill>
        <p:spPr>
          <a:xfrm>
            <a:off x="2732166" y="60799"/>
            <a:ext cx="7065295" cy="6797201"/>
          </a:xfrm>
          <a:prstGeom prst="rect">
            <a:avLst/>
          </a:prstGeom>
        </p:spPr>
      </p:pic>
    </p:spTree>
    <p:extLst>
      <p:ext uri="{BB962C8B-B14F-4D97-AF65-F5344CB8AC3E}">
        <p14:creationId xmlns:p14="http://schemas.microsoft.com/office/powerpoint/2010/main" val="39445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64B70-8BB6-264F-9CC4-DAF3DD8220DC}"/>
              </a:ext>
            </a:extLst>
          </p:cNvPr>
          <p:cNvSpPr txBox="1"/>
          <p:nvPr/>
        </p:nvSpPr>
        <p:spPr>
          <a:xfrm>
            <a:off x="4371512" y="647110"/>
            <a:ext cx="3448976" cy="523220"/>
          </a:xfrm>
          <a:prstGeom prst="rect">
            <a:avLst/>
          </a:prstGeom>
          <a:noFill/>
        </p:spPr>
        <p:txBody>
          <a:bodyPr wrap="square" rtlCol="0">
            <a:spAutoFit/>
          </a:bodyPr>
          <a:lstStyle/>
          <a:p>
            <a:r>
              <a:rPr lang="en-US" sz="2800" dirty="0">
                <a:solidFill>
                  <a:schemeClr val="bg1"/>
                </a:solidFill>
              </a:rPr>
              <a:t>CS Member Survey</a:t>
            </a:r>
          </a:p>
        </p:txBody>
      </p:sp>
      <p:pic>
        <p:nvPicPr>
          <p:cNvPr id="11" name="Picture 10" descr="A picture containing chart&#10;&#10;Description automatically generated">
            <a:extLst>
              <a:ext uri="{FF2B5EF4-FFF2-40B4-BE49-F238E27FC236}">
                <a16:creationId xmlns:a16="http://schemas.microsoft.com/office/drawing/2014/main" id="{EEA9EDA5-F32C-3D43-99E3-EA5B19A1A352}"/>
              </a:ext>
            </a:extLst>
          </p:cNvPr>
          <p:cNvPicPr>
            <a:picLocks noChangeAspect="1"/>
          </p:cNvPicPr>
          <p:nvPr/>
        </p:nvPicPr>
        <p:blipFill>
          <a:blip r:embed="rId3"/>
          <a:stretch>
            <a:fillRect/>
          </a:stretch>
        </p:blipFill>
        <p:spPr>
          <a:xfrm>
            <a:off x="1139003" y="205265"/>
            <a:ext cx="10325100" cy="6159500"/>
          </a:xfrm>
          <a:prstGeom prst="rect">
            <a:avLst/>
          </a:prstGeom>
        </p:spPr>
      </p:pic>
    </p:spTree>
    <p:extLst>
      <p:ext uri="{BB962C8B-B14F-4D97-AF65-F5344CB8AC3E}">
        <p14:creationId xmlns:p14="http://schemas.microsoft.com/office/powerpoint/2010/main" val="341089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64B70-8BB6-264F-9CC4-DAF3DD8220DC}"/>
              </a:ext>
            </a:extLst>
          </p:cNvPr>
          <p:cNvSpPr txBox="1"/>
          <p:nvPr/>
        </p:nvSpPr>
        <p:spPr>
          <a:xfrm>
            <a:off x="4371512" y="647110"/>
            <a:ext cx="3448976" cy="523220"/>
          </a:xfrm>
          <a:prstGeom prst="rect">
            <a:avLst/>
          </a:prstGeom>
          <a:noFill/>
        </p:spPr>
        <p:txBody>
          <a:bodyPr wrap="square" rtlCol="0">
            <a:spAutoFit/>
          </a:bodyPr>
          <a:lstStyle/>
          <a:p>
            <a:r>
              <a:rPr lang="en-US" sz="2800" dirty="0">
                <a:solidFill>
                  <a:schemeClr val="bg1"/>
                </a:solidFill>
              </a:rPr>
              <a:t>CS Member Survey</a:t>
            </a:r>
          </a:p>
        </p:txBody>
      </p:sp>
      <p:pic>
        <p:nvPicPr>
          <p:cNvPr id="11" name="Picture 10" descr="Chart, bar chart&#10;&#10;Description automatically generated">
            <a:extLst>
              <a:ext uri="{FF2B5EF4-FFF2-40B4-BE49-F238E27FC236}">
                <a16:creationId xmlns:a16="http://schemas.microsoft.com/office/drawing/2014/main" id="{1BB1667D-B37B-6544-9613-4BF7F3F68EAA}"/>
              </a:ext>
            </a:extLst>
          </p:cNvPr>
          <p:cNvPicPr>
            <a:picLocks noChangeAspect="1"/>
          </p:cNvPicPr>
          <p:nvPr/>
        </p:nvPicPr>
        <p:blipFill>
          <a:blip r:embed="rId3"/>
          <a:stretch>
            <a:fillRect/>
          </a:stretch>
        </p:blipFill>
        <p:spPr>
          <a:xfrm>
            <a:off x="-1" y="188656"/>
            <a:ext cx="11440839" cy="6022233"/>
          </a:xfrm>
          <a:prstGeom prst="rect">
            <a:avLst/>
          </a:prstGeom>
        </p:spPr>
      </p:pic>
    </p:spTree>
    <p:extLst>
      <p:ext uri="{BB962C8B-B14F-4D97-AF65-F5344CB8AC3E}">
        <p14:creationId xmlns:p14="http://schemas.microsoft.com/office/powerpoint/2010/main" val="360575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64B70-8BB6-264F-9CC4-DAF3DD8220DC}"/>
              </a:ext>
            </a:extLst>
          </p:cNvPr>
          <p:cNvSpPr txBox="1"/>
          <p:nvPr/>
        </p:nvSpPr>
        <p:spPr>
          <a:xfrm>
            <a:off x="4371512" y="647110"/>
            <a:ext cx="3448976" cy="523220"/>
          </a:xfrm>
          <a:prstGeom prst="rect">
            <a:avLst/>
          </a:prstGeom>
          <a:noFill/>
        </p:spPr>
        <p:txBody>
          <a:bodyPr wrap="square" rtlCol="0">
            <a:spAutoFit/>
          </a:bodyPr>
          <a:lstStyle/>
          <a:p>
            <a:r>
              <a:rPr lang="en-US" sz="2800" dirty="0">
                <a:solidFill>
                  <a:schemeClr val="bg1"/>
                </a:solidFill>
              </a:rPr>
              <a:t>CS Member Survey</a:t>
            </a:r>
          </a:p>
        </p:txBody>
      </p:sp>
      <p:graphicFrame>
        <p:nvGraphicFramePr>
          <p:cNvPr id="12" name="Table 11">
            <a:extLst>
              <a:ext uri="{FF2B5EF4-FFF2-40B4-BE49-F238E27FC236}">
                <a16:creationId xmlns:a16="http://schemas.microsoft.com/office/drawing/2014/main" id="{0C31BBA8-EEFA-C240-B7EA-DDDD97FE8CCF}"/>
              </a:ext>
            </a:extLst>
          </p:cNvPr>
          <p:cNvGraphicFramePr>
            <a:graphicFrameLocks noGrp="1"/>
          </p:cNvGraphicFramePr>
          <p:nvPr>
            <p:extLst>
              <p:ext uri="{D42A27DB-BD31-4B8C-83A1-F6EECF244321}">
                <p14:modId xmlns:p14="http://schemas.microsoft.com/office/powerpoint/2010/main" val="2585601953"/>
              </p:ext>
            </p:extLst>
          </p:nvPr>
        </p:nvGraphicFramePr>
        <p:xfrm>
          <a:off x="570948" y="1049785"/>
          <a:ext cx="11050104" cy="832485"/>
        </p:xfrm>
        <a:graphic>
          <a:graphicData uri="http://schemas.openxmlformats.org/drawingml/2006/table">
            <a:tbl>
              <a:tblPr>
                <a:tableStyleId>{5C22544A-7EE6-4342-B048-85BDC9FD1C3A}</a:tableStyleId>
              </a:tblPr>
              <a:tblGrid>
                <a:gridCol w="11050104">
                  <a:extLst>
                    <a:ext uri="{9D8B030D-6E8A-4147-A177-3AD203B41FA5}">
                      <a16:colId xmlns:a16="http://schemas.microsoft.com/office/drawing/2014/main" val="130564394"/>
                    </a:ext>
                  </a:extLst>
                </a:gridCol>
              </a:tblGrid>
              <a:tr h="190500">
                <a:tc>
                  <a:txBody>
                    <a:bodyPr/>
                    <a:lstStyle/>
                    <a:p>
                      <a:pPr algn="l" fontAlgn="b"/>
                      <a:r>
                        <a:rPr lang="en-GB" sz="1800" u="none" strike="noStrike" dirty="0">
                          <a:effectLst/>
                        </a:rPr>
                        <a:t>Membership recruitment is a foremost requirement of both existing and new recruits. We should appoint a membership officer and perhaps a PR spokesman. Please please don’t be pressurised by external organisations timescales. It seems that we are the victims of others inefficiencies </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5699314"/>
                  </a:ext>
                </a:extLst>
              </a:tr>
            </a:tbl>
          </a:graphicData>
        </a:graphic>
      </p:graphicFrame>
      <p:graphicFrame>
        <p:nvGraphicFramePr>
          <p:cNvPr id="13" name="Table 12">
            <a:extLst>
              <a:ext uri="{FF2B5EF4-FFF2-40B4-BE49-F238E27FC236}">
                <a16:creationId xmlns:a16="http://schemas.microsoft.com/office/drawing/2014/main" id="{B4A5890E-72AE-0145-8D9F-3C70A497AF63}"/>
              </a:ext>
            </a:extLst>
          </p:cNvPr>
          <p:cNvGraphicFramePr>
            <a:graphicFrameLocks noGrp="1"/>
          </p:cNvGraphicFramePr>
          <p:nvPr>
            <p:extLst>
              <p:ext uri="{D42A27DB-BD31-4B8C-83A1-F6EECF244321}">
                <p14:modId xmlns:p14="http://schemas.microsoft.com/office/powerpoint/2010/main" val="3397822842"/>
              </p:ext>
            </p:extLst>
          </p:nvPr>
        </p:nvGraphicFramePr>
        <p:xfrm>
          <a:off x="570949" y="2016423"/>
          <a:ext cx="11050103" cy="558165"/>
        </p:xfrm>
        <a:graphic>
          <a:graphicData uri="http://schemas.openxmlformats.org/drawingml/2006/table">
            <a:tbl>
              <a:tblPr>
                <a:tableStyleId>{5C22544A-7EE6-4342-B048-85BDC9FD1C3A}</a:tableStyleId>
              </a:tblPr>
              <a:tblGrid>
                <a:gridCol w="11050103">
                  <a:extLst>
                    <a:ext uri="{9D8B030D-6E8A-4147-A177-3AD203B41FA5}">
                      <a16:colId xmlns:a16="http://schemas.microsoft.com/office/drawing/2014/main" val="798608315"/>
                    </a:ext>
                  </a:extLst>
                </a:gridCol>
              </a:tblGrid>
              <a:tr h="190500">
                <a:tc>
                  <a:txBody>
                    <a:bodyPr/>
                    <a:lstStyle/>
                    <a:p>
                      <a:pPr algn="l" fontAlgn="b"/>
                      <a:r>
                        <a:rPr lang="en-GB" sz="1800" u="none" strike="noStrike" dirty="0">
                          <a:effectLst/>
                        </a:rPr>
                        <a:t>As I already am heavily involved in patient participation for east </a:t>
                      </a:r>
                      <a:r>
                        <a:rPr lang="en-GB" sz="1800" u="none" strike="noStrike" dirty="0" err="1">
                          <a:effectLst/>
                        </a:rPr>
                        <a:t>herts</a:t>
                      </a:r>
                      <a:r>
                        <a:rPr lang="en-GB" sz="1800" u="none" strike="noStrike" dirty="0">
                          <a:effectLst/>
                        </a:rPr>
                        <a:t> CCG /PCN and we are already well underway towards transitioning into an ICS it is quite difficult to know how to add value to the citizens senate at this stage </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8264477"/>
                  </a:ext>
                </a:extLst>
              </a:tr>
            </a:tbl>
          </a:graphicData>
        </a:graphic>
      </p:graphicFrame>
      <p:graphicFrame>
        <p:nvGraphicFramePr>
          <p:cNvPr id="14" name="Table 13">
            <a:extLst>
              <a:ext uri="{FF2B5EF4-FFF2-40B4-BE49-F238E27FC236}">
                <a16:creationId xmlns:a16="http://schemas.microsoft.com/office/drawing/2014/main" id="{C4D0CE70-A6D8-9241-B11B-47EA673A26DD}"/>
              </a:ext>
            </a:extLst>
          </p:cNvPr>
          <p:cNvGraphicFramePr>
            <a:graphicFrameLocks noGrp="1"/>
          </p:cNvGraphicFramePr>
          <p:nvPr>
            <p:extLst>
              <p:ext uri="{D42A27DB-BD31-4B8C-83A1-F6EECF244321}">
                <p14:modId xmlns:p14="http://schemas.microsoft.com/office/powerpoint/2010/main" val="1058607883"/>
              </p:ext>
            </p:extLst>
          </p:nvPr>
        </p:nvGraphicFramePr>
        <p:xfrm>
          <a:off x="538268" y="2832496"/>
          <a:ext cx="11050103" cy="558165"/>
        </p:xfrm>
        <a:graphic>
          <a:graphicData uri="http://schemas.openxmlformats.org/drawingml/2006/table">
            <a:tbl>
              <a:tblPr>
                <a:tableStyleId>{5C22544A-7EE6-4342-B048-85BDC9FD1C3A}</a:tableStyleId>
              </a:tblPr>
              <a:tblGrid>
                <a:gridCol w="11050103">
                  <a:extLst>
                    <a:ext uri="{9D8B030D-6E8A-4147-A177-3AD203B41FA5}">
                      <a16:colId xmlns:a16="http://schemas.microsoft.com/office/drawing/2014/main" val="1139684513"/>
                    </a:ext>
                  </a:extLst>
                </a:gridCol>
              </a:tblGrid>
              <a:tr h="135148">
                <a:tc>
                  <a:txBody>
                    <a:bodyPr/>
                    <a:lstStyle/>
                    <a:p>
                      <a:pPr algn="l" fontAlgn="b"/>
                      <a:r>
                        <a:rPr lang="en-GB" sz="1800" u="none" strike="noStrike" dirty="0">
                          <a:effectLst/>
                        </a:rPr>
                        <a:t>We need to think about how we can increase the effectiveness of PPI across the East of England.  PPV Expert Advisor for Palliative and End of Life Clinical Senate.</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3763271"/>
                  </a:ext>
                </a:extLst>
              </a:tr>
            </a:tbl>
          </a:graphicData>
        </a:graphic>
      </p:graphicFrame>
      <p:graphicFrame>
        <p:nvGraphicFramePr>
          <p:cNvPr id="15" name="Table 14">
            <a:extLst>
              <a:ext uri="{FF2B5EF4-FFF2-40B4-BE49-F238E27FC236}">
                <a16:creationId xmlns:a16="http://schemas.microsoft.com/office/drawing/2014/main" id="{9F020DEF-EA8C-DF45-B818-E779463DDF00}"/>
              </a:ext>
            </a:extLst>
          </p:cNvPr>
          <p:cNvGraphicFramePr>
            <a:graphicFrameLocks noGrp="1"/>
          </p:cNvGraphicFramePr>
          <p:nvPr>
            <p:extLst>
              <p:ext uri="{D42A27DB-BD31-4B8C-83A1-F6EECF244321}">
                <p14:modId xmlns:p14="http://schemas.microsoft.com/office/powerpoint/2010/main" val="1994181651"/>
              </p:ext>
            </p:extLst>
          </p:nvPr>
        </p:nvGraphicFramePr>
        <p:xfrm>
          <a:off x="538268" y="3632208"/>
          <a:ext cx="11050103" cy="1688858"/>
        </p:xfrm>
        <a:graphic>
          <a:graphicData uri="http://schemas.openxmlformats.org/drawingml/2006/table">
            <a:tbl>
              <a:tblPr>
                <a:tableStyleId>{5C22544A-7EE6-4342-B048-85BDC9FD1C3A}</a:tableStyleId>
              </a:tblPr>
              <a:tblGrid>
                <a:gridCol w="11050103">
                  <a:extLst>
                    <a:ext uri="{9D8B030D-6E8A-4147-A177-3AD203B41FA5}">
                      <a16:colId xmlns:a16="http://schemas.microsoft.com/office/drawing/2014/main" val="3681363526"/>
                    </a:ext>
                  </a:extLst>
                </a:gridCol>
              </a:tblGrid>
              <a:tr h="1688858">
                <a:tc>
                  <a:txBody>
                    <a:bodyPr/>
                    <a:lstStyle/>
                    <a:p>
                      <a:pPr algn="l" fontAlgn="b"/>
                      <a:r>
                        <a:rPr lang="en-GB" sz="1800" u="none" strike="noStrike" dirty="0">
                          <a:effectLst/>
                        </a:rPr>
                        <a:t>I find that Zoom meetings tend to be more focused, time effective and productive than F2F ones, so while I would go along with F2F meetings if that is the democratic view, Zoom meetings are better for me, not least because part of my disability is a problem with stamina, and driving long distances to meetings challenges my own limitations. The ideal would be arranging hybrid meetings where participants could meet up F2F and online.  It would also save a great deal of money.</a:t>
                      </a:r>
                      <a:br>
                        <a:rPr lang="en-GB" sz="1800" u="none" strike="noStrike" dirty="0">
                          <a:effectLst/>
                        </a:rPr>
                      </a:b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060498"/>
                  </a:ext>
                </a:extLst>
              </a:tr>
            </a:tbl>
          </a:graphicData>
        </a:graphic>
      </p:graphicFrame>
      <p:sp>
        <p:nvSpPr>
          <p:cNvPr id="16" name="TextBox 15">
            <a:extLst>
              <a:ext uri="{FF2B5EF4-FFF2-40B4-BE49-F238E27FC236}">
                <a16:creationId xmlns:a16="http://schemas.microsoft.com/office/drawing/2014/main" id="{3DE94824-5438-1A47-A1D7-440694D1E230}"/>
              </a:ext>
            </a:extLst>
          </p:cNvPr>
          <p:cNvSpPr txBox="1"/>
          <p:nvPr/>
        </p:nvSpPr>
        <p:spPr>
          <a:xfrm>
            <a:off x="4775200" y="646066"/>
            <a:ext cx="3594100" cy="369332"/>
          </a:xfrm>
          <a:prstGeom prst="rect">
            <a:avLst/>
          </a:prstGeom>
          <a:noFill/>
        </p:spPr>
        <p:txBody>
          <a:bodyPr wrap="square" rtlCol="0">
            <a:spAutoFit/>
          </a:bodyPr>
          <a:lstStyle/>
          <a:p>
            <a:r>
              <a:rPr lang="en-US" dirty="0"/>
              <a:t>Any other info about this survey</a:t>
            </a:r>
          </a:p>
        </p:txBody>
      </p:sp>
      <p:graphicFrame>
        <p:nvGraphicFramePr>
          <p:cNvPr id="18" name="Table 17">
            <a:extLst>
              <a:ext uri="{FF2B5EF4-FFF2-40B4-BE49-F238E27FC236}">
                <a16:creationId xmlns:a16="http://schemas.microsoft.com/office/drawing/2014/main" id="{5D06428A-CE88-7342-8AC2-57AD0437D8AA}"/>
              </a:ext>
            </a:extLst>
          </p:cNvPr>
          <p:cNvGraphicFramePr>
            <a:graphicFrameLocks noGrp="1"/>
          </p:cNvGraphicFramePr>
          <p:nvPr>
            <p:extLst>
              <p:ext uri="{D42A27DB-BD31-4B8C-83A1-F6EECF244321}">
                <p14:modId xmlns:p14="http://schemas.microsoft.com/office/powerpoint/2010/main" val="3541409340"/>
              </p:ext>
            </p:extLst>
          </p:nvPr>
        </p:nvGraphicFramePr>
        <p:xfrm>
          <a:off x="570948" y="5562613"/>
          <a:ext cx="10984744" cy="832485"/>
        </p:xfrm>
        <a:graphic>
          <a:graphicData uri="http://schemas.openxmlformats.org/drawingml/2006/table">
            <a:tbl>
              <a:tblPr>
                <a:tableStyleId>{5C22544A-7EE6-4342-B048-85BDC9FD1C3A}</a:tableStyleId>
              </a:tblPr>
              <a:tblGrid>
                <a:gridCol w="10984744">
                  <a:extLst>
                    <a:ext uri="{9D8B030D-6E8A-4147-A177-3AD203B41FA5}">
                      <a16:colId xmlns:a16="http://schemas.microsoft.com/office/drawing/2014/main" val="1128090632"/>
                    </a:ext>
                  </a:extLst>
                </a:gridCol>
              </a:tblGrid>
              <a:tr h="86982">
                <a:tc>
                  <a:txBody>
                    <a:bodyPr/>
                    <a:lstStyle/>
                    <a:p>
                      <a:pPr algn="l" fontAlgn="b"/>
                      <a:r>
                        <a:rPr lang="en-GB" sz="1800" u="none" strike="noStrike" dirty="0">
                          <a:effectLst/>
                        </a:rPr>
                        <a:t>I can’t wait to resume face-face meetings. I just attended my first surgery PPG and it was great with tremendous synergy generated. Although it was not listed as an option, I much prefer the all day meetings we used to have at Cambridge.</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455714"/>
                  </a:ext>
                </a:extLst>
              </a:tr>
            </a:tbl>
          </a:graphicData>
        </a:graphic>
      </p:graphicFrame>
    </p:spTree>
    <p:extLst>
      <p:ext uri="{BB962C8B-B14F-4D97-AF65-F5344CB8AC3E}">
        <p14:creationId xmlns:p14="http://schemas.microsoft.com/office/powerpoint/2010/main" val="69733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64B70-8BB6-264F-9CC4-DAF3DD8220DC}"/>
              </a:ext>
            </a:extLst>
          </p:cNvPr>
          <p:cNvSpPr txBox="1"/>
          <p:nvPr/>
        </p:nvSpPr>
        <p:spPr>
          <a:xfrm>
            <a:off x="4371512" y="647110"/>
            <a:ext cx="3448976" cy="523220"/>
          </a:xfrm>
          <a:prstGeom prst="rect">
            <a:avLst/>
          </a:prstGeom>
          <a:noFill/>
        </p:spPr>
        <p:txBody>
          <a:bodyPr wrap="square" rtlCol="0">
            <a:spAutoFit/>
          </a:bodyPr>
          <a:lstStyle/>
          <a:p>
            <a:r>
              <a:rPr lang="en-US" sz="2800" dirty="0">
                <a:solidFill>
                  <a:schemeClr val="bg1"/>
                </a:solidFill>
              </a:rPr>
              <a:t>CS Member Survey</a:t>
            </a:r>
          </a:p>
        </p:txBody>
      </p:sp>
      <p:sp>
        <p:nvSpPr>
          <p:cNvPr id="16" name="TextBox 15">
            <a:extLst>
              <a:ext uri="{FF2B5EF4-FFF2-40B4-BE49-F238E27FC236}">
                <a16:creationId xmlns:a16="http://schemas.microsoft.com/office/drawing/2014/main" id="{3DE94824-5438-1A47-A1D7-440694D1E230}"/>
              </a:ext>
            </a:extLst>
          </p:cNvPr>
          <p:cNvSpPr txBox="1"/>
          <p:nvPr/>
        </p:nvSpPr>
        <p:spPr>
          <a:xfrm>
            <a:off x="592734" y="646066"/>
            <a:ext cx="10494366" cy="369332"/>
          </a:xfrm>
          <a:prstGeom prst="rect">
            <a:avLst/>
          </a:prstGeom>
          <a:noFill/>
        </p:spPr>
        <p:txBody>
          <a:bodyPr wrap="square" rtlCol="0">
            <a:spAutoFit/>
          </a:bodyPr>
          <a:lstStyle/>
          <a:p>
            <a:pPr algn="ctr"/>
            <a:r>
              <a:rPr lang="en-US" b="1" dirty="0"/>
              <a:t>Q14. Any other info about this survey and any involvement activities via the CS </a:t>
            </a:r>
          </a:p>
        </p:txBody>
      </p:sp>
      <p:graphicFrame>
        <p:nvGraphicFramePr>
          <p:cNvPr id="9" name="Table 8">
            <a:extLst>
              <a:ext uri="{FF2B5EF4-FFF2-40B4-BE49-F238E27FC236}">
                <a16:creationId xmlns:a16="http://schemas.microsoft.com/office/drawing/2014/main" id="{ED370ABE-CF55-9A45-AD3A-59A033F0A228}"/>
              </a:ext>
            </a:extLst>
          </p:cNvPr>
          <p:cNvGraphicFramePr>
            <a:graphicFrameLocks noGrp="1"/>
          </p:cNvGraphicFramePr>
          <p:nvPr>
            <p:extLst>
              <p:ext uri="{D42A27DB-BD31-4B8C-83A1-F6EECF244321}">
                <p14:modId xmlns:p14="http://schemas.microsoft.com/office/powerpoint/2010/main" val="1485862680"/>
              </p:ext>
            </p:extLst>
          </p:nvPr>
        </p:nvGraphicFramePr>
        <p:xfrm>
          <a:off x="592734" y="1170330"/>
          <a:ext cx="11006531" cy="1929765"/>
        </p:xfrm>
        <a:graphic>
          <a:graphicData uri="http://schemas.openxmlformats.org/drawingml/2006/table">
            <a:tbl>
              <a:tblPr>
                <a:tableStyleId>{5C22544A-7EE6-4342-B048-85BDC9FD1C3A}</a:tableStyleId>
              </a:tblPr>
              <a:tblGrid>
                <a:gridCol w="11006531">
                  <a:extLst>
                    <a:ext uri="{9D8B030D-6E8A-4147-A177-3AD203B41FA5}">
                      <a16:colId xmlns:a16="http://schemas.microsoft.com/office/drawing/2014/main" val="1394335568"/>
                    </a:ext>
                  </a:extLst>
                </a:gridCol>
              </a:tblGrid>
              <a:tr h="190500">
                <a:tc>
                  <a:txBody>
                    <a:bodyPr/>
                    <a:lstStyle/>
                    <a:p>
                      <a:pPr algn="l" fontAlgn="b"/>
                      <a:r>
                        <a:rPr lang="en-GB" sz="1800" u="none" strike="noStrike" dirty="0">
                          <a:effectLst/>
                        </a:rPr>
                        <a:t>Started Peer Leadership Development Programme run by Future Learn online course, have Certificate of Achievement Personalised Care: Peer Leadership Foundation- Step One (of 4).</a:t>
                      </a:r>
                      <a:br>
                        <a:rPr lang="en-GB" sz="1800" u="none" strike="noStrike" dirty="0">
                          <a:effectLst/>
                        </a:rPr>
                      </a:br>
                      <a:r>
                        <a:rPr lang="en-GB" sz="1800" u="none" strike="noStrike" dirty="0">
                          <a:effectLst/>
                        </a:rPr>
                        <a:t>James Paget University Hospital User Group chaired by Amanda Hood Patient Experience Head of Dept. wants to have a patient user to chair the meetings as she feels she is biased (as paid employee for the hospital) I have volunteered if all the group want me to be chair. Instead of being called User Group I would like to change to call them NHS Co-Producers and to encourage them to do the Peer Leadership Development Programme so they feel equal to any NHS employees and workers can understand the NHS, new procedures, and discuss on equal terms with NHS staff .  </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7336250"/>
                  </a:ext>
                </a:extLst>
              </a:tr>
            </a:tbl>
          </a:graphicData>
        </a:graphic>
      </p:graphicFrame>
      <p:graphicFrame>
        <p:nvGraphicFramePr>
          <p:cNvPr id="3" name="Table 2">
            <a:extLst>
              <a:ext uri="{FF2B5EF4-FFF2-40B4-BE49-F238E27FC236}">
                <a16:creationId xmlns:a16="http://schemas.microsoft.com/office/drawing/2014/main" id="{966E3C7E-3D8B-194F-9EBF-0A01DC48DA06}"/>
              </a:ext>
            </a:extLst>
          </p:cNvPr>
          <p:cNvGraphicFramePr>
            <a:graphicFrameLocks noGrp="1"/>
          </p:cNvGraphicFramePr>
          <p:nvPr>
            <p:extLst>
              <p:ext uri="{D42A27DB-BD31-4B8C-83A1-F6EECF244321}">
                <p14:modId xmlns:p14="http://schemas.microsoft.com/office/powerpoint/2010/main" val="521636096"/>
              </p:ext>
            </p:extLst>
          </p:nvPr>
        </p:nvGraphicFramePr>
        <p:xfrm>
          <a:off x="608145" y="3255027"/>
          <a:ext cx="10991119" cy="832485"/>
        </p:xfrm>
        <a:graphic>
          <a:graphicData uri="http://schemas.openxmlformats.org/drawingml/2006/table">
            <a:tbl>
              <a:tblPr>
                <a:tableStyleId>{5C22544A-7EE6-4342-B048-85BDC9FD1C3A}</a:tableStyleId>
              </a:tblPr>
              <a:tblGrid>
                <a:gridCol w="10991119">
                  <a:extLst>
                    <a:ext uri="{9D8B030D-6E8A-4147-A177-3AD203B41FA5}">
                      <a16:colId xmlns:a16="http://schemas.microsoft.com/office/drawing/2014/main" val="1786283573"/>
                    </a:ext>
                  </a:extLst>
                </a:gridCol>
              </a:tblGrid>
              <a:tr h="190500">
                <a:tc>
                  <a:txBody>
                    <a:bodyPr/>
                    <a:lstStyle/>
                    <a:p>
                      <a:pPr algn="l" fontAlgn="b"/>
                      <a:r>
                        <a:rPr lang="en-GB" sz="1800" u="none" strike="noStrike" dirty="0">
                          <a:effectLst/>
                        </a:rPr>
                        <a:t>Not via the CS but due to being a member of the CS it helped me to see other opportunities, including: </a:t>
                      </a:r>
                      <a:br>
                        <a:rPr lang="en-GB" sz="1800" u="none" strike="noStrike" dirty="0">
                          <a:effectLst/>
                        </a:rPr>
                      </a:br>
                      <a:r>
                        <a:rPr lang="en-GB" sz="1800" u="none" strike="noStrike" dirty="0">
                          <a:effectLst/>
                        </a:rPr>
                        <a:t>NHS England Chemotherapy CRG PPI member /  PPI input into bids for Eastern AHSN / Non Exec Director for Eastern AHSN with special interest in PPI / Member of the AHSN Innovation Review Panel</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6039098"/>
                  </a:ext>
                </a:extLst>
              </a:tr>
            </a:tbl>
          </a:graphicData>
        </a:graphic>
      </p:graphicFrame>
      <p:graphicFrame>
        <p:nvGraphicFramePr>
          <p:cNvPr id="4" name="Table 3">
            <a:extLst>
              <a:ext uri="{FF2B5EF4-FFF2-40B4-BE49-F238E27FC236}">
                <a16:creationId xmlns:a16="http://schemas.microsoft.com/office/drawing/2014/main" id="{C076034D-BAC7-174B-A62F-FDFB089E49A9}"/>
              </a:ext>
            </a:extLst>
          </p:cNvPr>
          <p:cNvGraphicFramePr>
            <a:graphicFrameLocks noGrp="1"/>
          </p:cNvGraphicFramePr>
          <p:nvPr>
            <p:extLst>
              <p:ext uri="{D42A27DB-BD31-4B8C-83A1-F6EECF244321}">
                <p14:modId xmlns:p14="http://schemas.microsoft.com/office/powerpoint/2010/main" val="1462787448"/>
              </p:ext>
            </p:extLst>
          </p:nvPr>
        </p:nvGraphicFramePr>
        <p:xfrm>
          <a:off x="608145" y="4376738"/>
          <a:ext cx="10991118" cy="1548765"/>
        </p:xfrm>
        <a:graphic>
          <a:graphicData uri="http://schemas.openxmlformats.org/drawingml/2006/table">
            <a:tbl>
              <a:tblPr>
                <a:tableStyleId>{5C22544A-7EE6-4342-B048-85BDC9FD1C3A}</a:tableStyleId>
              </a:tblPr>
              <a:tblGrid>
                <a:gridCol w="10991118">
                  <a:extLst>
                    <a:ext uri="{9D8B030D-6E8A-4147-A177-3AD203B41FA5}">
                      <a16:colId xmlns:a16="http://schemas.microsoft.com/office/drawing/2014/main" val="864868870"/>
                    </a:ext>
                  </a:extLst>
                </a:gridCol>
              </a:tblGrid>
              <a:tr h="190500">
                <a:tc>
                  <a:txBody>
                    <a:bodyPr/>
                    <a:lstStyle/>
                    <a:p>
                      <a:pPr algn="l" fontAlgn="b"/>
                      <a:r>
                        <a:rPr lang="en-GB" sz="1800" u="none" strike="noStrike" dirty="0">
                          <a:effectLst/>
                        </a:rPr>
                        <a:t>Drug the last 12 months I have become involved in:</a:t>
                      </a:r>
                      <a:br>
                        <a:rPr lang="en-GB" sz="1800" u="none" strike="noStrike" dirty="0">
                          <a:effectLst/>
                        </a:rPr>
                      </a:br>
                      <a:r>
                        <a:rPr lang="en-GB" sz="1800" u="none" strike="noStrike" dirty="0">
                          <a:effectLst/>
                        </a:rPr>
                        <a:t>• The Cancer Alliance Covid Cell via the Cancer Alliance Patient Participation Group</a:t>
                      </a:r>
                      <a:br>
                        <a:rPr lang="en-GB" sz="1800" u="none" strike="noStrike" dirty="0">
                          <a:effectLst/>
                        </a:rPr>
                      </a:br>
                      <a:r>
                        <a:rPr lang="en-GB" sz="1800" u="none" strike="noStrike" dirty="0">
                          <a:effectLst/>
                        </a:rPr>
                        <a:t>• The Cancer Alliance work rolling out Virtual Group Cancer Care Reviews</a:t>
                      </a:r>
                      <a:br>
                        <a:rPr lang="en-GB" sz="1800" u="none" strike="noStrike" dirty="0">
                          <a:effectLst/>
                        </a:rPr>
                      </a:br>
                      <a:r>
                        <a:rPr lang="en-GB" sz="1800" u="none" strike="noStrike" dirty="0">
                          <a:effectLst/>
                        </a:rPr>
                        <a:t>• The project to develop the new Cambridge Cancer Research Hospital (I’m one of two patient members of the Joint Delivery Board)</a:t>
                      </a:r>
                      <a:br>
                        <a:rPr lang="en-GB" sz="1100" u="none" strike="noStrike" dirty="0">
                          <a:effectLst/>
                        </a:rPr>
                      </a:b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235068"/>
                  </a:ext>
                </a:extLst>
              </a:tr>
            </a:tbl>
          </a:graphicData>
        </a:graphic>
      </p:graphicFrame>
      <p:graphicFrame>
        <p:nvGraphicFramePr>
          <p:cNvPr id="5" name="Table 4">
            <a:extLst>
              <a:ext uri="{FF2B5EF4-FFF2-40B4-BE49-F238E27FC236}">
                <a16:creationId xmlns:a16="http://schemas.microsoft.com/office/drawing/2014/main" id="{8182A15C-6742-0748-B479-B94A055E9514}"/>
              </a:ext>
            </a:extLst>
          </p:cNvPr>
          <p:cNvGraphicFramePr>
            <a:graphicFrameLocks noGrp="1"/>
          </p:cNvGraphicFramePr>
          <p:nvPr>
            <p:extLst>
              <p:ext uri="{D42A27DB-BD31-4B8C-83A1-F6EECF244321}">
                <p14:modId xmlns:p14="http://schemas.microsoft.com/office/powerpoint/2010/main" val="1494602189"/>
              </p:ext>
            </p:extLst>
          </p:nvPr>
        </p:nvGraphicFramePr>
        <p:xfrm>
          <a:off x="577326" y="5751195"/>
          <a:ext cx="11006529" cy="1106805"/>
        </p:xfrm>
        <a:graphic>
          <a:graphicData uri="http://schemas.openxmlformats.org/drawingml/2006/table">
            <a:tbl>
              <a:tblPr>
                <a:tableStyleId>{5C22544A-7EE6-4342-B048-85BDC9FD1C3A}</a:tableStyleId>
              </a:tblPr>
              <a:tblGrid>
                <a:gridCol w="11006529">
                  <a:extLst>
                    <a:ext uri="{9D8B030D-6E8A-4147-A177-3AD203B41FA5}">
                      <a16:colId xmlns:a16="http://schemas.microsoft.com/office/drawing/2014/main" val="3918287830"/>
                    </a:ext>
                  </a:extLst>
                </a:gridCol>
              </a:tblGrid>
              <a:tr h="832485">
                <a:tc>
                  <a:txBody>
                    <a:bodyPr/>
                    <a:lstStyle/>
                    <a:p>
                      <a:pPr algn="l" fontAlgn="b"/>
                      <a:br>
                        <a:rPr lang="en-GB" sz="1800" u="none" strike="noStrike" dirty="0">
                          <a:effectLst/>
                        </a:rPr>
                      </a:br>
                      <a:r>
                        <a:rPr lang="en-GB" sz="1800" u="none" strike="noStrike" dirty="0">
                          <a:effectLst/>
                        </a:rPr>
                        <a:t>NHS England &amp; Improvement Mental Health Demand Signalling workshops </a:t>
                      </a:r>
                      <a:br>
                        <a:rPr lang="en-GB" sz="1800" u="none" strike="noStrike" dirty="0">
                          <a:effectLst/>
                        </a:rPr>
                      </a:br>
                      <a:r>
                        <a:rPr lang="en-GB" sz="1800" u="none" strike="noStrike" dirty="0">
                          <a:effectLst/>
                        </a:rPr>
                        <a:t>PPI Member Role in the NIHR National ARC Mental Health and Wellbeing Collaboration </a:t>
                      </a:r>
                      <a:br>
                        <a:rPr lang="en-GB" sz="1800" u="none" strike="noStrike" dirty="0">
                          <a:effectLst/>
                        </a:rPr>
                      </a:br>
                      <a:r>
                        <a:rPr lang="en-GB" sz="1800" u="none" strike="noStrike" dirty="0">
                          <a:effectLst/>
                        </a:rPr>
                        <a:t>NHS England and Improvement East of England Region - interview re: accessing digital primary care</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0955483"/>
                  </a:ext>
                </a:extLst>
              </a:tr>
            </a:tbl>
          </a:graphicData>
        </a:graphic>
      </p:graphicFrame>
    </p:spTree>
    <p:extLst>
      <p:ext uri="{BB962C8B-B14F-4D97-AF65-F5344CB8AC3E}">
        <p14:creationId xmlns:p14="http://schemas.microsoft.com/office/powerpoint/2010/main" val="3295153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64B70-8BB6-264F-9CC4-DAF3DD8220DC}"/>
              </a:ext>
            </a:extLst>
          </p:cNvPr>
          <p:cNvSpPr txBox="1"/>
          <p:nvPr/>
        </p:nvSpPr>
        <p:spPr>
          <a:xfrm>
            <a:off x="4371512" y="647110"/>
            <a:ext cx="3448976" cy="523220"/>
          </a:xfrm>
          <a:prstGeom prst="rect">
            <a:avLst/>
          </a:prstGeom>
          <a:noFill/>
        </p:spPr>
        <p:txBody>
          <a:bodyPr wrap="square" rtlCol="0">
            <a:spAutoFit/>
          </a:bodyPr>
          <a:lstStyle/>
          <a:p>
            <a:r>
              <a:rPr lang="en-US" sz="2800" dirty="0">
                <a:solidFill>
                  <a:schemeClr val="bg1"/>
                </a:solidFill>
              </a:rPr>
              <a:t>CS Member Survey</a:t>
            </a:r>
          </a:p>
        </p:txBody>
      </p:sp>
      <p:sp>
        <p:nvSpPr>
          <p:cNvPr id="16" name="TextBox 15">
            <a:extLst>
              <a:ext uri="{FF2B5EF4-FFF2-40B4-BE49-F238E27FC236}">
                <a16:creationId xmlns:a16="http://schemas.microsoft.com/office/drawing/2014/main" id="{3DE94824-5438-1A47-A1D7-440694D1E230}"/>
              </a:ext>
            </a:extLst>
          </p:cNvPr>
          <p:cNvSpPr txBox="1"/>
          <p:nvPr/>
        </p:nvSpPr>
        <p:spPr>
          <a:xfrm>
            <a:off x="592734" y="646066"/>
            <a:ext cx="10494366" cy="369332"/>
          </a:xfrm>
          <a:prstGeom prst="rect">
            <a:avLst/>
          </a:prstGeom>
          <a:noFill/>
        </p:spPr>
        <p:txBody>
          <a:bodyPr wrap="square" rtlCol="0">
            <a:spAutoFit/>
          </a:bodyPr>
          <a:lstStyle/>
          <a:p>
            <a:pPr algn="ctr"/>
            <a:r>
              <a:rPr lang="en-US" b="1" dirty="0"/>
              <a:t>Q14. Any other info about this survey and any involvement activities via the CS </a:t>
            </a:r>
          </a:p>
        </p:txBody>
      </p:sp>
      <p:graphicFrame>
        <p:nvGraphicFramePr>
          <p:cNvPr id="6" name="Table 5">
            <a:extLst>
              <a:ext uri="{FF2B5EF4-FFF2-40B4-BE49-F238E27FC236}">
                <a16:creationId xmlns:a16="http://schemas.microsoft.com/office/drawing/2014/main" id="{027479E9-1967-4947-AC60-F805B3935EC4}"/>
              </a:ext>
            </a:extLst>
          </p:cNvPr>
          <p:cNvGraphicFramePr>
            <a:graphicFrameLocks noGrp="1"/>
          </p:cNvGraphicFramePr>
          <p:nvPr>
            <p:extLst>
              <p:ext uri="{D42A27DB-BD31-4B8C-83A1-F6EECF244321}">
                <p14:modId xmlns:p14="http://schemas.microsoft.com/office/powerpoint/2010/main" val="3074373841"/>
              </p:ext>
            </p:extLst>
          </p:nvPr>
        </p:nvGraphicFramePr>
        <p:xfrm>
          <a:off x="592734" y="1170330"/>
          <a:ext cx="11015066" cy="1106805"/>
        </p:xfrm>
        <a:graphic>
          <a:graphicData uri="http://schemas.openxmlformats.org/drawingml/2006/table">
            <a:tbl>
              <a:tblPr>
                <a:tableStyleId>{5C22544A-7EE6-4342-B048-85BDC9FD1C3A}</a:tableStyleId>
              </a:tblPr>
              <a:tblGrid>
                <a:gridCol w="11015066">
                  <a:extLst>
                    <a:ext uri="{9D8B030D-6E8A-4147-A177-3AD203B41FA5}">
                      <a16:colId xmlns:a16="http://schemas.microsoft.com/office/drawing/2014/main" val="997638104"/>
                    </a:ext>
                  </a:extLst>
                </a:gridCol>
              </a:tblGrid>
              <a:tr h="190500">
                <a:tc>
                  <a:txBody>
                    <a:bodyPr/>
                    <a:lstStyle/>
                    <a:p>
                      <a:pPr algn="l" fontAlgn="b"/>
                      <a:r>
                        <a:rPr lang="en-GB" sz="1800" u="none" strike="noStrike" dirty="0">
                          <a:effectLst/>
                        </a:rPr>
                        <a:t>I am tempted to train to become a registered NHS Peer Leader but I'm feeling demoralised with the NHS. I do realise that they are incredibly over stretched but my concern is that I will spend time investing learning and training into something that will never really materialise like so many times before and I just don't think I can put myself through it again.</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6164495"/>
                  </a:ext>
                </a:extLst>
              </a:tr>
            </a:tbl>
          </a:graphicData>
        </a:graphic>
      </p:graphicFrame>
      <p:graphicFrame>
        <p:nvGraphicFramePr>
          <p:cNvPr id="7" name="Table 6">
            <a:extLst>
              <a:ext uri="{FF2B5EF4-FFF2-40B4-BE49-F238E27FC236}">
                <a16:creationId xmlns:a16="http://schemas.microsoft.com/office/drawing/2014/main" id="{2AE7419A-EA27-7D49-98E9-1EC67EB8E237}"/>
              </a:ext>
            </a:extLst>
          </p:cNvPr>
          <p:cNvGraphicFramePr>
            <a:graphicFrameLocks noGrp="1"/>
          </p:cNvGraphicFramePr>
          <p:nvPr>
            <p:extLst>
              <p:ext uri="{D42A27DB-BD31-4B8C-83A1-F6EECF244321}">
                <p14:modId xmlns:p14="http://schemas.microsoft.com/office/powerpoint/2010/main" val="327134812"/>
              </p:ext>
            </p:extLst>
          </p:nvPr>
        </p:nvGraphicFramePr>
        <p:xfrm>
          <a:off x="588467" y="2746375"/>
          <a:ext cx="11015066" cy="1655445"/>
        </p:xfrm>
        <a:graphic>
          <a:graphicData uri="http://schemas.openxmlformats.org/drawingml/2006/table">
            <a:tbl>
              <a:tblPr>
                <a:tableStyleId>{5C22544A-7EE6-4342-B048-85BDC9FD1C3A}</a:tableStyleId>
              </a:tblPr>
              <a:tblGrid>
                <a:gridCol w="11015066">
                  <a:extLst>
                    <a:ext uri="{9D8B030D-6E8A-4147-A177-3AD203B41FA5}">
                      <a16:colId xmlns:a16="http://schemas.microsoft.com/office/drawing/2014/main" val="1690985341"/>
                    </a:ext>
                  </a:extLst>
                </a:gridCol>
              </a:tblGrid>
              <a:tr h="190500">
                <a:tc>
                  <a:txBody>
                    <a:bodyPr/>
                    <a:lstStyle/>
                    <a:p>
                      <a:pPr algn="l" fontAlgn="b"/>
                      <a:r>
                        <a:rPr lang="en-GB" sz="1800" u="none" strike="noStrike" dirty="0">
                          <a:effectLst/>
                        </a:rPr>
                        <a:t>I have so little spare time that it is very hard for me to involved as much as I want to, and to be honest the last 12 months have been quite rough (as I expect it has with an awful lot of people). I just hope that you will keep me onboard. I am happy to be involved with anything around mental health as that is what I know about as a patient and a parent carer and as my job. We have also just started a new project with people living with a SMI who also have physical health needs which I am finding very interesting and also worrying that they are just not getting hardly any support, hence the new project. </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403824"/>
                  </a:ext>
                </a:extLst>
              </a:tr>
            </a:tbl>
          </a:graphicData>
        </a:graphic>
      </p:graphicFrame>
      <p:graphicFrame>
        <p:nvGraphicFramePr>
          <p:cNvPr id="8" name="Table 7">
            <a:extLst>
              <a:ext uri="{FF2B5EF4-FFF2-40B4-BE49-F238E27FC236}">
                <a16:creationId xmlns:a16="http://schemas.microsoft.com/office/drawing/2014/main" id="{4018E727-0914-2644-975E-15046F0404FE}"/>
              </a:ext>
            </a:extLst>
          </p:cNvPr>
          <p:cNvGraphicFramePr>
            <a:graphicFrameLocks noGrp="1"/>
          </p:cNvGraphicFramePr>
          <p:nvPr>
            <p:extLst>
              <p:ext uri="{D42A27DB-BD31-4B8C-83A1-F6EECF244321}">
                <p14:modId xmlns:p14="http://schemas.microsoft.com/office/powerpoint/2010/main" val="604490688"/>
              </p:ext>
            </p:extLst>
          </p:nvPr>
        </p:nvGraphicFramePr>
        <p:xfrm>
          <a:off x="588466" y="4871060"/>
          <a:ext cx="11015065" cy="1106805"/>
        </p:xfrm>
        <a:graphic>
          <a:graphicData uri="http://schemas.openxmlformats.org/drawingml/2006/table">
            <a:tbl>
              <a:tblPr>
                <a:tableStyleId>{5C22544A-7EE6-4342-B048-85BDC9FD1C3A}</a:tableStyleId>
              </a:tblPr>
              <a:tblGrid>
                <a:gridCol w="11015065">
                  <a:extLst>
                    <a:ext uri="{9D8B030D-6E8A-4147-A177-3AD203B41FA5}">
                      <a16:colId xmlns:a16="http://schemas.microsoft.com/office/drawing/2014/main" val="543556882"/>
                    </a:ext>
                  </a:extLst>
                </a:gridCol>
              </a:tblGrid>
              <a:tr h="190500">
                <a:tc>
                  <a:txBody>
                    <a:bodyPr/>
                    <a:lstStyle/>
                    <a:p>
                      <a:pPr algn="l" fontAlgn="b"/>
                      <a:r>
                        <a:rPr lang="en-GB" sz="1800" u="none" strike="noStrike" dirty="0">
                          <a:effectLst/>
                        </a:rPr>
                        <a:t>I applied  for the National PPI but was unsuccessful applied for the peer leadership but have had difficulty accessing but will try again.</a:t>
                      </a:r>
                      <a:br>
                        <a:rPr lang="en-GB" sz="1800" u="none" strike="noStrike" dirty="0">
                          <a:effectLst/>
                        </a:rPr>
                      </a:br>
                      <a:r>
                        <a:rPr lang="en-GB" sz="1800" u="none" strike="noStrike" dirty="0">
                          <a:effectLst/>
                        </a:rPr>
                        <a:t>I am happy to complete surveys if I have lived/work knowledge of the area.</a:t>
                      </a:r>
                      <a:br>
                        <a:rPr lang="en-GB" sz="1800" u="none" strike="noStrike" dirty="0">
                          <a:effectLst/>
                        </a:rPr>
                      </a:br>
                      <a:r>
                        <a:rPr lang="en-GB" sz="1800" u="none" strike="noStrike" dirty="0">
                          <a:effectLst/>
                        </a:rPr>
                        <a:t>Happy for you to use my expertise on event planning and wherever you feel my skills will be of use.</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5568354"/>
                  </a:ext>
                </a:extLst>
              </a:tr>
            </a:tbl>
          </a:graphicData>
        </a:graphic>
      </p:graphicFrame>
    </p:spTree>
    <p:extLst>
      <p:ext uri="{BB962C8B-B14F-4D97-AF65-F5344CB8AC3E}">
        <p14:creationId xmlns:p14="http://schemas.microsoft.com/office/powerpoint/2010/main" val="3768895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4371512" y="647110"/>
            <a:ext cx="3448976" cy="523220"/>
          </a:xfrm>
          <a:prstGeom prst="rect">
            <a:avLst/>
          </a:prstGeom>
          <a:noFill/>
        </p:spPr>
        <p:txBody>
          <a:bodyPr wrap="square" rtlCol="0">
            <a:spAutoFit/>
          </a:bodyPr>
          <a:lstStyle/>
          <a:p>
            <a:r>
              <a:rPr lang="en-US" sz="2800" dirty="0">
                <a:solidFill>
                  <a:schemeClr val="bg1"/>
                </a:solidFill>
              </a:rPr>
              <a:t>CS Member Survey</a:t>
            </a:r>
          </a:p>
        </p:txBody>
      </p:sp>
      <p:sp>
        <p:nvSpPr>
          <p:cNvPr id="3" name="TextBox 2">
            <a:extLst>
              <a:ext uri="{FF2B5EF4-FFF2-40B4-BE49-F238E27FC236}">
                <a16:creationId xmlns:a16="http://schemas.microsoft.com/office/drawing/2014/main" id="{30CFB05A-2B9F-3F46-AACE-A3B3E76A400E}"/>
              </a:ext>
            </a:extLst>
          </p:cNvPr>
          <p:cNvSpPr txBox="1"/>
          <p:nvPr/>
        </p:nvSpPr>
        <p:spPr>
          <a:xfrm>
            <a:off x="3225084" y="1335900"/>
            <a:ext cx="5843922" cy="523220"/>
          </a:xfrm>
          <a:prstGeom prst="rect">
            <a:avLst/>
          </a:prstGeom>
          <a:noFill/>
        </p:spPr>
        <p:txBody>
          <a:bodyPr wrap="square" rtlCol="0">
            <a:spAutoFit/>
          </a:bodyPr>
          <a:lstStyle/>
          <a:p>
            <a:r>
              <a:rPr lang="en-US" sz="2800" dirty="0"/>
              <a:t>Citizens’ Senate member 2021 survey</a:t>
            </a:r>
          </a:p>
        </p:txBody>
      </p:sp>
    </p:spTree>
    <p:extLst>
      <p:ext uri="{BB962C8B-B14F-4D97-AF65-F5344CB8AC3E}">
        <p14:creationId xmlns:p14="http://schemas.microsoft.com/office/powerpoint/2010/main" val="36563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4048406" y="635677"/>
            <a:ext cx="4225506" cy="584775"/>
          </a:xfrm>
          <a:prstGeom prst="rect">
            <a:avLst/>
          </a:prstGeom>
          <a:noFill/>
        </p:spPr>
        <p:txBody>
          <a:bodyPr wrap="square" rtlCol="0">
            <a:spAutoFit/>
          </a:bodyPr>
          <a:lstStyle/>
          <a:p>
            <a:r>
              <a:rPr lang="en-US" sz="3200" dirty="0">
                <a:solidFill>
                  <a:schemeClr val="bg1"/>
                </a:solidFill>
              </a:rPr>
              <a:t>Our purpose / aims</a:t>
            </a:r>
          </a:p>
        </p:txBody>
      </p:sp>
      <p:pic>
        <p:nvPicPr>
          <p:cNvPr id="10" name="Picture 9">
            <a:extLst>
              <a:ext uri="{FF2B5EF4-FFF2-40B4-BE49-F238E27FC236}">
                <a16:creationId xmlns:a16="http://schemas.microsoft.com/office/drawing/2014/main" id="{0C4777F2-CB91-EF4D-9C31-7ED627853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2231"/>
            <a:ext cx="12202178" cy="4500189"/>
          </a:xfrm>
          <a:prstGeom prst="rect">
            <a:avLst/>
          </a:prstGeom>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6810F60C-10BC-1045-9DB9-07A5DF2B2E07}"/>
              </a:ext>
            </a:extLst>
          </p:cNvPr>
          <p:cNvSpPr txBox="1"/>
          <p:nvPr/>
        </p:nvSpPr>
        <p:spPr>
          <a:xfrm>
            <a:off x="134172" y="2358124"/>
            <a:ext cx="12025745" cy="3908762"/>
          </a:xfrm>
          <a:prstGeom prst="rect">
            <a:avLst/>
          </a:prstGeom>
          <a:noFill/>
        </p:spPr>
        <p:txBody>
          <a:bodyPr wrap="square" rtlCol="0">
            <a:spAutoFit/>
          </a:bodyPr>
          <a:lstStyle/>
          <a:p>
            <a:pPr marL="342900" indent="-342900" fontAlgn="base">
              <a:buFont typeface="Wingdings" pitchFamily="2" charset="2"/>
              <a:buChar char="Ø"/>
            </a:pPr>
            <a:r>
              <a:rPr lang="en-GB" sz="3200" b="1" dirty="0">
                <a:solidFill>
                  <a:schemeClr val="bg1"/>
                </a:solidFill>
              </a:rPr>
              <a:t>Involvement in programmes, services, policy &amp; research</a:t>
            </a:r>
            <a:br>
              <a:rPr lang="en-GB" sz="3200" b="1" dirty="0">
                <a:solidFill>
                  <a:schemeClr val="bg1"/>
                </a:solidFill>
              </a:rPr>
            </a:br>
            <a:endParaRPr lang="en-GB" sz="3200" b="1" dirty="0">
              <a:solidFill>
                <a:schemeClr val="bg1"/>
              </a:solidFill>
            </a:endParaRPr>
          </a:p>
          <a:p>
            <a:pPr marL="342900" indent="-342900" fontAlgn="base">
              <a:buFont typeface="Wingdings" pitchFamily="2" charset="2"/>
              <a:buChar char="Ø"/>
            </a:pPr>
            <a:r>
              <a:rPr lang="en-GB" sz="3200" b="1" dirty="0">
                <a:solidFill>
                  <a:schemeClr val="bg1"/>
                </a:solidFill>
              </a:rPr>
              <a:t>Access to specialist Health Professionals and speakers</a:t>
            </a:r>
            <a:br>
              <a:rPr lang="en-GB" sz="3200" b="1" dirty="0">
                <a:solidFill>
                  <a:schemeClr val="bg1"/>
                </a:solidFill>
              </a:rPr>
            </a:br>
            <a:endParaRPr lang="en-GB" sz="3200" b="1" dirty="0">
              <a:solidFill>
                <a:schemeClr val="bg1"/>
              </a:solidFill>
            </a:endParaRPr>
          </a:p>
          <a:p>
            <a:pPr marL="342900" indent="-342900" fontAlgn="base">
              <a:buFont typeface="Wingdings" pitchFamily="2" charset="2"/>
              <a:buChar char="Ø"/>
            </a:pPr>
            <a:r>
              <a:rPr lang="en-GB" sz="3200" b="1" dirty="0">
                <a:solidFill>
                  <a:schemeClr val="bg1"/>
                </a:solidFill>
              </a:rPr>
              <a:t>Information and guidance on NHS policy and service change</a:t>
            </a:r>
            <a:br>
              <a:rPr lang="en-GB" sz="3200" b="1" dirty="0">
                <a:solidFill>
                  <a:schemeClr val="bg1"/>
                </a:solidFill>
              </a:rPr>
            </a:br>
            <a:endParaRPr lang="en-GB" sz="3200" b="1" dirty="0">
              <a:solidFill>
                <a:schemeClr val="bg1"/>
              </a:solidFill>
            </a:endParaRPr>
          </a:p>
          <a:p>
            <a:pPr marL="342900" indent="-342900" fontAlgn="base">
              <a:buFont typeface="Wingdings" pitchFamily="2" charset="2"/>
              <a:buChar char="Ø"/>
            </a:pPr>
            <a:r>
              <a:rPr lang="en-GB" sz="3200" b="1" dirty="0">
                <a:solidFill>
                  <a:schemeClr val="bg1"/>
                </a:solidFill>
              </a:rPr>
              <a:t>Support innovation for patient benefit</a:t>
            </a:r>
          </a:p>
          <a:p>
            <a:pPr marL="342900" indent="-342900" fontAlgn="base">
              <a:buFont typeface="Wingdings" pitchFamily="2" charset="2"/>
              <a:buChar char="Ø"/>
            </a:pPr>
            <a:endParaRPr lang="en-GB" sz="2400" b="1" dirty="0">
              <a:solidFill>
                <a:schemeClr val="bg1"/>
              </a:solidFill>
            </a:endParaRPr>
          </a:p>
        </p:txBody>
      </p:sp>
    </p:spTree>
    <p:extLst>
      <p:ext uri="{BB962C8B-B14F-4D97-AF65-F5344CB8AC3E}">
        <p14:creationId xmlns:p14="http://schemas.microsoft.com/office/powerpoint/2010/main" val="71372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5356465" y="639214"/>
            <a:ext cx="2512932" cy="523220"/>
          </a:xfrm>
          <a:prstGeom prst="rect">
            <a:avLst/>
          </a:prstGeom>
          <a:noFill/>
        </p:spPr>
        <p:txBody>
          <a:bodyPr wrap="square" rtlCol="0">
            <a:spAutoFit/>
          </a:bodyPr>
          <a:lstStyle/>
          <a:p>
            <a:r>
              <a:rPr lang="en-US" sz="2800" dirty="0">
                <a:solidFill>
                  <a:schemeClr val="bg1"/>
                </a:solidFill>
              </a:rPr>
              <a:t>Agenda</a:t>
            </a:r>
          </a:p>
        </p:txBody>
      </p:sp>
      <p:sp>
        <p:nvSpPr>
          <p:cNvPr id="9" name="TextBox 8">
            <a:extLst>
              <a:ext uri="{FF2B5EF4-FFF2-40B4-BE49-F238E27FC236}">
                <a16:creationId xmlns:a16="http://schemas.microsoft.com/office/drawing/2014/main" id="{2A31597D-CAB7-7242-88E3-32C5B88B3740}"/>
              </a:ext>
            </a:extLst>
          </p:cNvPr>
          <p:cNvSpPr txBox="1"/>
          <p:nvPr/>
        </p:nvSpPr>
        <p:spPr>
          <a:xfrm>
            <a:off x="967994" y="1406239"/>
            <a:ext cx="10256011" cy="4401205"/>
          </a:xfrm>
          <a:prstGeom prst="rect">
            <a:avLst/>
          </a:prstGeom>
          <a:noFill/>
        </p:spPr>
        <p:txBody>
          <a:bodyPr wrap="square" rtlCol="0">
            <a:spAutoFit/>
          </a:bodyPr>
          <a:lstStyle/>
          <a:p>
            <a:pPr fontAlgn="base"/>
            <a:r>
              <a:rPr lang="en-GB" b="1" dirty="0"/>
              <a:t> </a:t>
            </a:r>
            <a:r>
              <a:rPr lang="en-GB" sz="2000" b="1" dirty="0"/>
              <a:t>11.00 - Welcome &amp; intro</a:t>
            </a:r>
            <a:r>
              <a:rPr lang="en-GB" sz="2000" dirty="0"/>
              <a:t>.  </a:t>
            </a:r>
          </a:p>
          <a:p>
            <a:pPr fontAlgn="base"/>
            <a:endParaRPr lang="en-GB" sz="2000" dirty="0"/>
          </a:p>
          <a:p>
            <a:r>
              <a:rPr lang="en-GB" sz="2000" dirty="0"/>
              <a:t>11.05 - </a:t>
            </a:r>
            <a:r>
              <a:rPr lang="en-GB" sz="2000" b="1" dirty="0"/>
              <a:t>PPI Masterclass </a:t>
            </a:r>
            <a:r>
              <a:rPr lang="en-GB" sz="2000" dirty="0"/>
              <a:t>- Lindsey Cook, Citizens’ Senate member &amp; Non Exec Director EAHSN </a:t>
            </a:r>
          </a:p>
          <a:p>
            <a:pPr fontAlgn="base"/>
            <a:endParaRPr lang="en-GB" sz="2000" dirty="0"/>
          </a:p>
          <a:p>
            <a:r>
              <a:rPr lang="en-GB" sz="2000" b="1" dirty="0"/>
              <a:t>11.15</a:t>
            </a:r>
            <a:r>
              <a:rPr lang="en-GB" sz="2000" dirty="0"/>
              <a:t> - </a:t>
            </a:r>
            <a:r>
              <a:rPr lang="en-GB" sz="2000" b="1" dirty="0"/>
              <a:t>Welcome to Sandeep Chauhan</a:t>
            </a:r>
            <a:r>
              <a:rPr lang="en-GB" sz="2000" dirty="0"/>
              <a:t>, Founder Definition Health and NIA Fellow.</a:t>
            </a:r>
          </a:p>
          <a:p>
            <a:r>
              <a:rPr lang="en-GB" sz="2000" dirty="0"/>
              <a:t> </a:t>
            </a:r>
          </a:p>
          <a:p>
            <a:pPr fontAlgn="base"/>
            <a:r>
              <a:rPr lang="en-GB" sz="2000" b="1" dirty="0"/>
              <a:t>11.45 - Break (5 mins)</a:t>
            </a:r>
            <a:endParaRPr lang="en-GB" sz="2000" dirty="0"/>
          </a:p>
          <a:p>
            <a:pPr fontAlgn="base"/>
            <a:r>
              <a:rPr lang="en-GB" sz="2000" dirty="0"/>
              <a:t> </a:t>
            </a:r>
          </a:p>
          <a:p>
            <a:r>
              <a:rPr lang="en-GB" sz="2000" b="1" dirty="0"/>
              <a:t>11.50 - Citizens’ Senate Survey – we want to share the outcome and share the learning and 	themes </a:t>
            </a:r>
            <a:br>
              <a:rPr lang="en-GB" sz="2000" b="1" dirty="0"/>
            </a:br>
            <a:endParaRPr lang="en-GB" sz="2000" b="1" dirty="0"/>
          </a:p>
          <a:p>
            <a:pPr fontAlgn="base"/>
            <a:r>
              <a:rPr lang="en-GB" sz="2000" b="1" dirty="0"/>
              <a:t>12.15</a:t>
            </a:r>
            <a:r>
              <a:rPr lang="en-GB" sz="2000" dirty="0"/>
              <a:t> - </a:t>
            </a:r>
            <a:r>
              <a:rPr lang="en-GB" sz="2000" b="1" dirty="0"/>
              <a:t>Sharing experience</a:t>
            </a:r>
            <a:br>
              <a:rPr lang="en-GB" sz="2000" dirty="0"/>
            </a:br>
            <a:endParaRPr lang="en-GB" sz="2000" dirty="0"/>
          </a:p>
          <a:p>
            <a:pPr fontAlgn="base"/>
            <a:r>
              <a:rPr lang="en-GB" sz="2000" dirty="0"/>
              <a:t>12.25 - </a:t>
            </a:r>
            <a:r>
              <a:rPr lang="en-GB" sz="2000" b="1" dirty="0"/>
              <a:t>The Big Collaboration Event </a:t>
            </a:r>
            <a:r>
              <a:rPr lang="en-GB" sz="2000" dirty="0"/>
              <a:t>– Leading for Care Integration</a:t>
            </a:r>
          </a:p>
        </p:txBody>
      </p:sp>
    </p:spTree>
    <p:extLst>
      <p:ext uri="{BB962C8B-B14F-4D97-AF65-F5344CB8AC3E}">
        <p14:creationId xmlns:p14="http://schemas.microsoft.com/office/powerpoint/2010/main" val="98596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4739239" y="647110"/>
            <a:ext cx="2512932" cy="523220"/>
          </a:xfrm>
          <a:prstGeom prst="rect">
            <a:avLst/>
          </a:prstGeom>
          <a:noFill/>
        </p:spPr>
        <p:txBody>
          <a:bodyPr wrap="square" rtlCol="0">
            <a:spAutoFit/>
          </a:bodyPr>
          <a:lstStyle/>
          <a:p>
            <a:r>
              <a:rPr lang="en-US" sz="2800" dirty="0">
                <a:solidFill>
                  <a:schemeClr val="bg1"/>
                </a:solidFill>
              </a:rPr>
              <a:t>PPI Masterclass</a:t>
            </a:r>
          </a:p>
        </p:txBody>
      </p:sp>
      <p:sp>
        <p:nvSpPr>
          <p:cNvPr id="9" name="TextBox 8">
            <a:extLst>
              <a:ext uri="{FF2B5EF4-FFF2-40B4-BE49-F238E27FC236}">
                <a16:creationId xmlns:a16="http://schemas.microsoft.com/office/drawing/2014/main" id="{2A31597D-CAB7-7242-88E3-32C5B88B3740}"/>
              </a:ext>
            </a:extLst>
          </p:cNvPr>
          <p:cNvSpPr txBox="1"/>
          <p:nvPr/>
        </p:nvSpPr>
        <p:spPr>
          <a:xfrm>
            <a:off x="462793" y="2558744"/>
            <a:ext cx="11266413" cy="2646878"/>
          </a:xfrm>
          <a:prstGeom prst="rect">
            <a:avLst/>
          </a:prstGeom>
          <a:noFill/>
        </p:spPr>
        <p:txBody>
          <a:bodyPr wrap="square" rtlCol="0">
            <a:spAutoFit/>
          </a:bodyPr>
          <a:lstStyle/>
          <a:p>
            <a:pPr fontAlgn="base"/>
            <a:r>
              <a:rPr lang="en-GB" b="1" dirty="0"/>
              <a:t> </a:t>
            </a:r>
            <a:endParaRPr lang="en-GB" dirty="0"/>
          </a:p>
          <a:p>
            <a:pPr algn="ctr"/>
            <a:r>
              <a:rPr lang="en-GB" sz="2800" b="1" dirty="0"/>
              <a:t>Insight to Impact Masterclass- Patient Participation and Co-Design</a:t>
            </a:r>
          </a:p>
          <a:p>
            <a:pPr algn="ctr"/>
            <a:endParaRPr lang="en-GB" sz="2400" b="1" dirty="0"/>
          </a:p>
          <a:p>
            <a:pPr algn="ctr"/>
            <a:r>
              <a:rPr lang="en-GB" sz="2400" dirty="0"/>
              <a:t> Lindsey Cook, Citizens’ Senate member &amp; Non Exec Director EAHSN </a:t>
            </a:r>
          </a:p>
          <a:p>
            <a:pPr algn="ctr"/>
            <a:endParaRPr lang="en-GB" sz="2400" dirty="0"/>
          </a:p>
          <a:p>
            <a:pPr algn="ctr"/>
            <a:r>
              <a:rPr lang="en-GB" sz="2400" b="1" dirty="0"/>
              <a:t>27</a:t>
            </a:r>
            <a:r>
              <a:rPr lang="en-GB" sz="2400" b="1" baseline="30000" dirty="0"/>
              <a:t>th</a:t>
            </a:r>
            <a:r>
              <a:rPr lang="en-GB" sz="2400" b="1" dirty="0"/>
              <a:t> January 2022</a:t>
            </a:r>
          </a:p>
          <a:p>
            <a:pPr fontAlgn="base"/>
            <a:endParaRPr lang="en-GB" sz="2400" dirty="0"/>
          </a:p>
        </p:txBody>
      </p:sp>
    </p:spTree>
    <p:extLst>
      <p:ext uri="{BB962C8B-B14F-4D97-AF65-F5344CB8AC3E}">
        <p14:creationId xmlns:p14="http://schemas.microsoft.com/office/powerpoint/2010/main" val="371976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4689124" y="653520"/>
            <a:ext cx="3186371" cy="523220"/>
          </a:xfrm>
          <a:prstGeom prst="rect">
            <a:avLst/>
          </a:prstGeom>
          <a:noFill/>
        </p:spPr>
        <p:txBody>
          <a:bodyPr wrap="square" rtlCol="0">
            <a:spAutoFit/>
          </a:bodyPr>
          <a:lstStyle/>
          <a:p>
            <a:r>
              <a:rPr lang="en-US" sz="2800" b="1" dirty="0">
                <a:solidFill>
                  <a:schemeClr val="bg1"/>
                </a:solidFill>
              </a:rPr>
              <a:t>Definition Health</a:t>
            </a:r>
          </a:p>
        </p:txBody>
      </p:sp>
      <p:pic>
        <p:nvPicPr>
          <p:cNvPr id="12" name="image14.png">
            <a:extLst>
              <a:ext uri="{FF2B5EF4-FFF2-40B4-BE49-F238E27FC236}">
                <a16:creationId xmlns:a16="http://schemas.microsoft.com/office/drawing/2014/main" id="{1B8C8A94-6A27-4846-84AE-106E2F272EB7}"/>
              </a:ext>
            </a:extLst>
          </p:cNvPr>
          <p:cNvPicPr/>
          <p:nvPr/>
        </p:nvPicPr>
        <p:blipFill>
          <a:blip r:embed="rId7" cstate="print"/>
          <a:stretch>
            <a:fillRect/>
          </a:stretch>
        </p:blipFill>
        <p:spPr>
          <a:xfrm>
            <a:off x="8295644" y="1581681"/>
            <a:ext cx="3381238" cy="3329532"/>
          </a:xfrm>
          <a:prstGeom prst="rect">
            <a:avLst/>
          </a:prstGeom>
        </p:spPr>
      </p:pic>
      <p:sp>
        <p:nvSpPr>
          <p:cNvPr id="3" name="TextBox 2">
            <a:extLst>
              <a:ext uri="{FF2B5EF4-FFF2-40B4-BE49-F238E27FC236}">
                <a16:creationId xmlns:a16="http://schemas.microsoft.com/office/drawing/2014/main" id="{BC7406E1-7059-A445-9BAC-60D6783D79BF}"/>
              </a:ext>
            </a:extLst>
          </p:cNvPr>
          <p:cNvSpPr txBox="1"/>
          <p:nvPr/>
        </p:nvSpPr>
        <p:spPr>
          <a:xfrm>
            <a:off x="2813671" y="1914382"/>
            <a:ext cx="5044656" cy="892552"/>
          </a:xfrm>
          <a:prstGeom prst="rect">
            <a:avLst/>
          </a:prstGeom>
          <a:noFill/>
        </p:spPr>
        <p:txBody>
          <a:bodyPr wrap="square" rtlCol="0">
            <a:spAutoFit/>
          </a:bodyPr>
          <a:lstStyle/>
          <a:p>
            <a:pPr algn="ctr"/>
            <a:r>
              <a:rPr lang="en-US" sz="2800" b="1" dirty="0"/>
              <a:t>Definition Health</a:t>
            </a:r>
          </a:p>
          <a:p>
            <a:pPr algn="ctr"/>
            <a:r>
              <a:rPr lang="en-US" sz="2400" b="1" dirty="0"/>
              <a:t>Sandeep Chauhan</a:t>
            </a:r>
          </a:p>
        </p:txBody>
      </p:sp>
      <p:sp>
        <p:nvSpPr>
          <p:cNvPr id="9" name="TextBox 8">
            <a:extLst>
              <a:ext uri="{FF2B5EF4-FFF2-40B4-BE49-F238E27FC236}">
                <a16:creationId xmlns:a16="http://schemas.microsoft.com/office/drawing/2014/main" id="{BEF925F6-6372-5747-A880-8CB9414F916C}"/>
              </a:ext>
            </a:extLst>
          </p:cNvPr>
          <p:cNvSpPr txBox="1"/>
          <p:nvPr/>
        </p:nvSpPr>
        <p:spPr>
          <a:xfrm>
            <a:off x="1001741" y="3164969"/>
            <a:ext cx="6682169" cy="1200329"/>
          </a:xfrm>
          <a:prstGeom prst="rect">
            <a:avLst/>
          </a:prstGeom>
          <a:noFill/>
        </p:spPr>
        <p:txBody>
          <a:bodyPr wrap="square" rtlCol="0">
            <a:spAutoFit/>
          </a:bodyPr>
          <a:lstStyle/>
          <a:p>
            <a:r>
              <a:rPr lang="en-GB" sz="2400" dirty="0"/>
              <a:t>A digital pre- and post-op communications tool between hospital and patient, providing the first end to end journey for surgical patients in the UK. </a:t>
            </a:r>
            <a:endParaRPr lang="en-US" sz="2400" dirty="0"/>
          </a:p>
        </p:txBody>
      </p:sp>
    </p:spTree>
    <p:extLst>
      <p:ext uri="{BB962C8B-B14F-4D97-AF65-F5344CB8AC3E}">
        <p14:creationId xmlns:p14="http://schemas.microsoft.com/office/powerpoint/2010/main" val="65845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4371512" y="647110"/>
            <a:ext cx="3448976" cy="523220"/>
          </a:xfrm>
          <a:prstGeom prst="rect">
            <a:avLst/>
          </a:prstGeom>
          <a:noFill/>
        </p:spPr>
        <p:txBody>
          <a:bodyPr wrap="square" rtlCol="0">
            <a:spAutoFit/>
          </a:bodyPr>
          <a:lstStyle/>
          <a:p>
            <a:r>
              <a:rPr lang="en-US" sz="2800" dirty="0">
                <a:solidFill>
                  <a:schemeClr val="bg1"/>
                </a:solidFill>
              </a:rPr>
              <a:t>CS Member Survey</a:t>
            </a:r>
          </a:p>
        </p:txBody>
      </p:sp>
      <p:sp>
        <p:nvSpPr>
          <p:cNvPr id="3" name="TextBox 2">
            <a:extLst>
              <a:ext uri="{FF2B5EF4-FFF2-40B4-BE49-F238E27FC236}">
                <a16:creationId xmlns:a16="http://schemas.microsoft.com/office/drawing/2014/main" id="{30CFB05A-2B9F-3F46-AACE-A3B3E76A400E}"/>
              </a:ext>
            </a:extLst>
          </p:cNvPr>
          <p:cNvSpPr txBox="1"/>
          <p:nvPr/>
        </p:nvSpPr>
        <p:spPr>
          <a:xfrm>
            <a:off x="3225084" y="1335900"/>
            <a:ext cx="5843922" cy="523220"/>
          </a:xfrm>
          <a:prstGeom prst="rect">
            <a:avLst/>
          </a:prstGeom>
          <a:noFill/>
        </p:spPr>
        <p:txBody>
          <a:bodyPr wrap="square" rtlCol="0">
            <a:spAutoFit/>
          </a:bodyPr>
          <a:lstStyle/>
          <a:p>
            <a:r>
              <a:rPr lang="en-US" sz="2800" dirty="0"/>
              <a:t>Citizens’ Senate member 2021 survey</a:t>
            </a:r>
          </a:p>
        </p:txBody>
      </p:sp>
      <p:pic>
        <p:nvPicPr>
          <p:cNvPr id="13" name="Picture 12" descr="Chart&#10;&#10;Description automatically generated with medium confidence">
            <a:extLst>
              <a:ext uri="{FF2B5EF4-FFF2-40B4-BE49-F238E27FC236}">
                <a16:creationId xmlns:a16="http://schemas.microsoft.com/office/drawing/2014/main" id="{338511C7-A5EE-1149-9112-B48B7A7B9ED6}"/>
              </a:ext>
            </a:extLst>
          </p:cNvPr>
          <p:cNvPicPr>
            <a:picLocks noChangeAspect="1"/>
          </p:cNvPicPr>
          <p:nvPr/>
        </p:nvPicPr>
        <p:blipFill>
          <a:blip r:embed="rId7"/>
          <a:stretch>
            <a:fillRect/>
          </a:stretch>
        </p:blipFill>
        <p:spPr>
          <a:xfrm>
            <a:off x="167510" y="1859120"/>
            <a:ext cx="12041048" cy="3948918"/>
          </a:xfrm>
          <a:prstGeom prst="rect">
            <a:avLst/>
          </a:prstGeom>
        </p:spPr>
      </p:pic>
    </p:spTree>
    <p:extLst>
      <p:ext uri="{BB962C8B-B14F-4D97-AF65-F5344CB8AC3E}">
        <p14:creationId xmlns:p14="http://schemas.microsoft.com/office/powerpoint/2010/main" val="332443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a:extLst>
              <a:ext uri="{FF2B5EF4-FFF2-40B4-BE49-F238E27FC236}">
                <a16:creationId xmlns:a16="http://schemas.microsoft.com/office/drawing/2014/main" id="{4C81F56F-210F-F94D-8735-39C84374B363}"/>
              </a:ext>
            </a:extLst>
          </p:cNvPr>
          <p:cNvSpPr/>
          <p:nvPr/>
        </p:nvSpPr>
        <p:spPr>
          <a:xfrm rot="20432677">
            <a:off x="648929" y="2241755"/>
            <a:ext cx="1681316" cy="1312606"/>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Fewer speakers, more time for questions</a:t>
            </a:r>
          </a:p>
        </p:txBody>
      </p:sp>
      <p:sp>
        <p:nvSpPr>
          <p:cNvPr id="14" name="Rounded Rectangular Callout 13">
            <a:extLst>
              <a:ext uri="{FF2B5EF4-FFF2-40B4-BE49-F238E27FC236}">
                <a16:creationId xmlns:a16="http://schemas.microsoft.com/office/drawing/2014/main" id="{061DB169-2140-B74C-BF59-8B68F2735436}"/>
              </a:ext>
            </a:extLst>
          </p:cNvPr>
          <p:cNvSpPr/>
          <p:nvPr/>
        </p:nvSpPr>
        <p:spPr>
          <a:xfrm rot="1952397">
            <a:off x="2852367" y="852509"/>
            <a:ext cx="1681316" cy="1312606"/>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More about changes in  primary care</a:t>
            </a:r>
          </a:p>
        </p:txBody>
      </p:sp>
      <p:sp>
        <p:nvSpPr>
          <p:cNvPr id="15" name="Rounded Rectangular Callout 14">
            <a:extLst>
              <a:ext uri="{FF2B5EF4-FFF2-40B4-BE49-F238E27FC236}">
                <a16:creationId xmlns:a16="http://schemas.microsoft.com/office/drawing/2014/main" id="{4A49C468-B0BC-5A4A-94BD-16DFA4519079}"/>
              </a:ext>
            </a:extLst>
          </p:cNvPr>
          <p:cNvSpPr/>
          <p:nvPr/>
        </p:nvSpPr>
        <p:spPr>
          <a:xfrm rot="314672">
            <a:off x="7568555" y="4138566"/>
            <a:ext cx="1681316" cy="1312606"/>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Anything that improves patient focus &amp; outcomes</a:t>
            </a:r>
          </a:p>
        </p:txBody>
      </p:sp>
      <p:sp>
        <p:nvSpPr>
          <p:cNvPr id="16" name="Rounded Rectangular Callout 15">
            <a:extLst>
              <a:ext uri="{FF2B5EF4-FFF2-40B4-BE49-F238E27FC236}">
                <a16:creationId xmlns:a16="http://schemas.microsoft.com/office/drawing/2014/main" id="{8BB6AFE9-2810-7345-9B54-C01FB93117D9}"/>
              </a:ext>
            </a:extLst>
          </p:cNvPr>
          <p:cNvSpPr/>
          <p:nvPr/>
        </p:nvSpPr>
        <p:spPr>
          <a:xfrm>
            <a:off x="8693059" y="2159817"/>
            <a:ext cx="1681316" cy="1312606"/>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Making suggestions, TF does not always concur </a:t>
            </a:r>
          </a:p>
        </p:txBody>
      </p:sp>
      <p:sp>
        <p:nvSpPr>
          <p:cNvPr id="12" name="Oval Callout 11">
            <a:extLst>
              <a:ext uri="{FF2B5EF4-FFF2-40B4-BE49-F238E27FC236}">
                <a16:creationId xmlns:a16="http://schemas.microsoft.com/office/drawing/2014/main" id="{93CC286F-A9D1-3441-88D3-8662AB10467E}"/>
              </a:ext>
            </a:extLst>
          </p:cNvPr>
          <p:cNvSpPr/>
          <p:nvPr/>
        </p:nvSpPr>
        <p:spPr>
          <a:xfrm rot="1719956">
            <a:off x="290921" y="4441475"/>
            <a:ext cx="2684315" cy="1727552"/>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More about role and function of medicines</a:t>
            </a:r>
          </a:p>
        </p:txBody>
      </p:sp>
      <p:sp>
        <p:nvSpPr>
          <p:cNvPr id="17" name="Oval Callout 16">
            <a:extLst>
              <a:ext uri="{FF2B5EF4-FFF2-40B4-BE49-F238E27FC236}">
                <a16:creationId xmlns:a16="http://schemas.microsoft.com/office/drawing/2014/main" id="{D7E8367A-D566-794B-A150-F35FF814CD02}"/>
              </a:ext>
            </a:extLst>
          </p:cNvPr>
          <p:cNvSpPr/>
          <p:nvPr/>
        </p:nvSpPr>
        <p:spPr>
          <a:xfrm>
            <a:off x="5155718" y="795053"/>
            <a:ext cx="2684315" cy="1727552"/>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More opportunity to  share and compare, also to recommend  research </a:t>
            </a:r>
            <a:r>
              <a:rPr lang="en-US" dirty="0" err="1">
                <a:solidFill>
                  <a:schemeClr val="tx1"/>
                </a:solidFill>
              </a:rPr>
              <a:t>proj</a:t>
            </a:r>
            <a:endParaRPr lang="en-US" dirty="0">
              <a:solidFill>
                <a:schemeClr val="tx1"/>
              </a:solidFill>
            </a:endParaRPr>
          </a:p>
        </p:txBody>
      </p:sp>
      <p:sp>
        <p:nvSpPr>
          <p:cNvPr id="18" name="Oval Callout 17">
            <a:extLst>
              <a:ext uri="{FF2B5EF4-FFF2-40B4-BE49-F238E27FC236}">
                <a16:creationId xmlns:a16="http://schemas.microsoft.com/office/drawing/2014/main" id="{6E5D8B56-082A-6747-A9FD-B69D64517219}"/>
              </a:ext>
            </a:extLst>
          </p:cNvPr>
          <p:cNvSpPr/>
          <p:nvPr/>
        </p:nvSpPr>
        <p:spPr>
          <a:xfrm>
            <a:off x="9306343" y="3903512"/>
            <a:ext cx="2684315" cy="1727552"/>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Any new members, need to arrange another NIHR  PI Collaborative presentation</a:t>
            </a:r>
          </a:p>
        </p:txBody>
      </p:sp>
      <p:sp>
        <p:nvSpPr>
          <p:cNvPr id="19" name="Oval Callout 18">
            <a:extLst>
              <a:ext uri="{FF2B5EF4-FFF2-40B4-BE49-F238E27FC236}">
                <a16:creationId xmlns:a16="http://schemas.microsoft.com/office/drawing/2014/main" id="{B4E6E435-994C-F34A-9AB9-59B06F28091B}"/>
              </a:ext>
            </a:extLst>
          </p:cNvPr>
          <p:cNvSpPr/>
          <p:nvPr/>
        </p:nvSpPr>
        <p:spPr>
          <a:xfrm rot="20989916">
            <a:off x="3431382" y="4364757"/>
            <a:ext cx="2684315" cy="1727552"/>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Not sure about purpose.  Should spend time working together and making decisions</a:t>
            </a:r>
          </a:p>
        </p:txBody>
      </p:sp>
      <p:sp>
        <p:nvSpPr>
          <p:cNvPr id="20" name="Rounded Rectangular Callout 19">
            <a:extLst>
              <a:ext uri="{FF2B5EF4-FFF2-40B4-BE49-F238E27FC236}">
                <a16:creationId xmlns:a16="http://schemas.microsoft.com/office/drawing/2014/main" id="{617E6197-8635-0640-80A9-8B1537D4C798}"/>
              </a:ext>
            </a:extLst>
          </p:cNvPr>
          <p:cNvSpPr/>
          <p:nvPr/>
        </p:nvSpPr>
        <p:spPr>
          <a:xfrm rot="21068241">
            <a:off x="5747180" y="2940090"/>
            <a:ext cx="1681316" cy="1498922"/>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All Cs meetings interesting and thought provoking</a:t>
            </a:r>
          </a:p>
        </p:txBody>
      </p:sp>
      <p:sp>
        <p:nvSpPr>
          <p:cNvPr id="21" name="Rounded Rectangular Callout 20">
            <a:extLst>
              <a:ext uri="{FF2B5EF4-FFF2-40B4-BE49-F238E27FC236}">
                <a16:creationId xmlns:a16="http://schemas.microsoft.com/office/drawing/2014/main" id="{E3A675B4-5977-0F46-BA10-21FDA93E79A4}"/>
              </a:ext>
            </a:extLst>
          </p:cNvPr>
          <p:cNvSpPr/>
          <p:nvPr/>
        </p:nvSpPr>
        <p:spPr>
          <a:xfrm rot="20859098">
            <a:off x="2045268" y="3300521"/>
            <a:ext cx="1681316" cy="1312606"/>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Happy with agenda &amp; content</a:t>
            </a:r>
          </a:p>
        </p:txBody>
      </p:sp>
      <p:sp>
        <p:nvSpPr>
          <p:cNvPr id="22" name="Rounded Rectangular Callout 21">
            <a:extLst>
              <a:ext uri="{FF2B5EF4-FFF2-40B4-BE49-F238E27FC236}">
                <a16:creationId xmlns:a16="http://schemas.microsoft.com/office/drawing/2014/main" id="{2A6A4DE0-0505-E747-9FDB-2C0AAA2A62B5}"/>
              </a:ext>
            </a:extLst>
          </p:cNvPr>
          <p:cNvSpPr/>
          <p:nvPr/>
        </p:nvSpPr>
        <p:spPr>
          <a:xfrm rot="20432677">
            <a:off x="421604" y="312486"/>
            <a:ext cx="1681316" cy="1312606"/>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Focus on specific conditions</a:t>
            </a:r>
          </a:p>
        </p:txBody>
      </p:sp>
      <p:sp>
        <p:nvSpPr>
          <p:cNvPr id="23" name="Oval Callout 22">
            <a:extLst>
              <a:ext uri="{FF2B5EF4-FFF2-40B4-BE49-F238E27FC236}">
                <a16:creationId xmlns:a16="http://schemas.microsoft.com/office/drawing/2014/main" id="{24DE5BD1-3C28-6D40-9290-B715EACDDA1B}"/>
              </a:ext>
            </a:extLst>
          </p:cNvPr>
          <p:cNvSpPr/>
          <p:nvPr/>
        </p:nvSpPr>
        <p:spPr>
          <a:xfrm>
            <a:off x="9032217" y="140067"/>
            <a:ext cx="2684315" cy="1727552"/>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More about MH in ED, incl frequent Flyers </a:t>
            </a:r>
          </a:p>
        </p:txBody>
      </p:sp>
      <p:sp>
        <p:nvSpPr>
          <p:cNvPr id="24" name="TextBox 23">
            <a:extLst>
              <a:ext uri="{FF2B5EF4-FFF2-40B4-BE49-F238E27FC236}">
                <a16:creationId xmlns:a16="http://schemas.microsoft.com/office/drawing/2014/main" id="{035F6B57-4FEB-F247-917D-9E7709DB8743}"/>
              </a:ext>
            </a:extLst>
          </p:cNvPr>
          <p:cNvSpPr txBox="1"/>
          <p:nvPr/>
        </p:nvSpPr>
        <p:spPr>
          <a:xfrm>
            <a:off x="3864173" y="128805"/>
            <a:ext cx="5696508" cy="461665"/>
          </a:xfrm>
          <a:prstGeom prst="rect">
            <a:avLst/>
          </a:prstGeom>
          <a:noFill/>
        </p:spPr>
        <p:txBody>
          <a:bodyPr wrap="square" rtlCol="0">
            <a:spAutoFit/>
          </a:bodyPr>
          <a:lstStyle/>
          <a:p>
            <a:r>
              <a:rPr lang="en-US" sz="2400" dirty="0"/>
              <a:t>Q3 Are you happy with agenda / content</a:t>
            </a:r>
          </a:p>
        </p:txBody>
      </p:sp>
    </p:spTree>
    <p:extLst>
      <p:ext uri="{BB962C8B-B14F-4D97-AF65-F5344CB8AC3E}">
        <p14:creationId xmlns:p14="http://schemas.microsoft.com/office/powerpoint/2010/main" val="327651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4371512" y="647110"/>
            <a:ext cx="3448976" cy="523220"/>
          </a:xfrm>
          <a:prstGeom prst="rect">
            <a:avLst/>
          </a:prstGeom>
          <a:noFill/>
        </p:spPr>
        <p:txBody>
          <a:bodyPr wrap="square" rtlCol="0">
            <a:spAutoFit/>
          </a:bodyPr>
          <a:lstStyle/>
          <a:p>
            <a:r>
              <a:rPr lang="en-US" sz="2800" dirty="0">
                <a:solidFill>
                  <a:schemeClr val="bg1"/>
                </a:solidFill>
              </a:rPr>
              <a:t>CS Member Survey</a:t>
            </a:r>
          </a:p>
        </p:txBody>
      </p:sp>
      <p:sp>
        <p:nvSpPr>
          <p:cNvPr id="3" name="TextBox 2">
            <a:extLst>
              <a:ext uri="{FF2B5EF4-FFF2-40B4-BE49-F238E27FC236}">
                <a16:creationId xmlns:a16="http://schemas.microsoft.com/office/drawing/2014/main" id="{30CFB05A-2B9F-3F46-AACE-A3B3E76A400E}"/>
              </a:ext>
            </a:extLst>
          </p:cNvPr>
          <p:cNvSpPr txBox="1"/>
          <p:nvPr/>
        </p:nvSpPr>
        <p:spPr>
          <a:xfrm>
            <a:off x="3225084" y="1335900"/>
            <a:ext cx="5843922" cy="523220"/>
          </a:xfrm>
          <a:prstGeom prst="rect">
            <a:avLst/>
          </a:prstGeom>
          <a:noFill/>
        </p:spPr>
        <p:txBody>
          <a:bodyPr wrap="square" rtlCol="0">
            <a:spAutoFit/>
          </a:bodyPr>
          <a:lstStyle/>
          <a:p>
            <a:r>
              <a:rPr lang="en-US" sz="2800" dirty="0"/>
              <a:t>Citizens’ Senate member 2021 survey</a:t>
            </a:r>
          </a:p>
        </p:txBody>
      </p:sp>
      <p:pic>
        <p:nvPicPr>
          <p:cNvPr id="11" name="Picture 10" descr="Chart&#10;&#10;Description automatically generated with low confidence">
            <a:extLst>
              <a:ext uri="{FF2B5EF4-FFF2-40B4-BE49-F238E27FC236}">
                <a16:creationId xmlns:a16="http://schemas.microsoft.com/office/drawing/2014/main" id="{B9393846-E3E7-8A47-978B-E09207028707}"/>
              </a:ext>
            </a:extLst>
          </p:cNvPr>
          <p:cNvPicPr>
            <a:picLocks noChangeAspect="1"/>
          </p:cNvPicPr>
          <p:nvPr/>
        </p:nvPicPr>
        <p:blipFill>
          <a:blip r:embed="rId7"/>
          <a:stretch>
            <a:fillRect/>
          </a:stretch>
        </p:blipFill>
        <p:spPr>
          <a:xfrm>
            <a:off x="319652" y="2086486"/>
            <a:ext cx="11552696" cy="3296675"/>
          </a:xfrm>
          <a:prstGeom prst="rect">
            <a:avLst/>
          </a:prstGeom>
        </p:spPr>
      </p:pic>
    </p:spTree>
    <p:extLst>
      <p:ext uri="{BB962C8B-B14F-4D97-AF65-F5344CB8AC3E}">
        <p14:creationId xmlns:p14="http://schemas.microsoft.com/office/powerpoint/2010/main" val="158568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4371512" y="647110"/>
            <a:ext cx="3448976" cy="523220"/>
          </a:xfrm>
          <a:prstGeom prst="rect">
            <a:avLst/>
          </a:prstGeom>
          <a:noFill/>
        </p:spPr>
        <p:txBody>
          <a:bodyPr wrap="square" rtlCol="0">
            <a:spAutoFit/>
          </a:bodyPr>
          <a:lstStyle/>
          <a:p>
            <a:r>
              <a:rPr lang="en-US" sz="2800" dirty="0">
                <a:solidFill>
                  <a:schemeClr val="bg1"/>
                </a:solidFill>
              </a:rPr>
              <a:t>CS Member Survey</a:t>
            </a:r>
          </a:p>
        </p:txBody>
      </p:sp>
      <p:sp>
        <p:nvSpPr>
          <p:cNvPr id="3" name="TextBox 2">
            <a:extLst>
              <a:ext uri="{FF2B5EF4-FFF2-40B4-BE49-F238E27FC236}">
                <a16:creationId xmlns:a16="http://schemas.microsoft.com/office/drawing/2014/main" id="{30CFB05A-2B9F-3F46-AACE-A3B3E76A400E}"/>
              </a:ext>
            </a:extLst>
          </p:cNvPr>
          <p:cNvSpPr txBox="1"/>
          <p:nvPr/>
        </p:nvSpPr>
        <p:spPr>
          <a:xfrm>
            <a:off x="3225084" y="1335900"/>
            <a:ext cx="5843922" cy="523220"/>
          </a:xfrm>
          <a:prstGeom prst="rect">
            <a:avLst/>
          </a:prstGeom>
          <a:noFill/>
        </p:spPr>
        <p:txBody>
          <a:bodyPr wrap="square" rtlCol="0">
            <a:spAutoFit/>
          </a:bodyPr>
          <a:lstStyle/>
          <a:p>
            <a:r>
              <a:rPr lang="en-US" sz="2800" dirty="0"/>
              <a:t>Citizens’ Senate member 2021 survey</a:t>
            </a:r>
          </a:p>
        </p:txBody>
      </p:sp>
      <p:pic>
        <p:nvPicPr>
          <p:cNvPr id="11" name="Picture 10" descr="Chart, pie chart&#10;&#10;Description automatically generated">
            <a:extLst>
              <a:ext uri="{FF2B5EF4-FFF2-40B4-BE49-F238E27FC236}">
                <a16:creationId xmlns:a16="http://schemas.microsoft.com/office/drawing/2014/main" id="{2B2C2267-8284-F141-B6ED-884E57500A2B}"/>
              </a:ext>
            </a:extLst>
          </p:cNvPr>
          <p:cNvPicPr>
            <a:picLocks noChangeAspect="1"/>
          </p:cNvPicPr>
          <p:nvPr/>
        </p:nvPicPr>
        <p:blipFill>
          <a:blip r:embed="rId7"/>
          <a:stretch>
            <a:fillRect/>
          </a:stretch>
        </p:blipFill>
        <p:spPr>
          <a:xfrm>
            <a:off x="40425" y="2015086"/>
            <a:ext cx="12111150" cy="3224776"/>
          </a:xfrm>
          <a:prstGeom prst="rect">
            <a:avLst/>
          </a:prstGeom>
        </p:spPr>
      </p:pic>
    </p:spTree>
    <p:extLst>
      <p:ext uri="{BB962C8B-B14F-4D97-AF65-F5344CB8AC3E}">
        <p14:creationId xmlns:p14="http://schemas.microsoft.com/office/powerpoint/2010/main" val="3881584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2438</TotalTime>
  <Words>1728</Words>
  <Application>Microsoft Macintosh PowerPoint</Application>
  <PresentationFormat>Widescreen</PresentationFormat>
  <Paragraphs>206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Fernandes</dc:creator>
  <cp:lastModifiedBy>Trevor Fernandes</cp:lastModifiedBy>
  <cp:revision>116</cp:revision>
  <cp:lastPrinted>2021-03-15T22:46:14Z</cp:lastPrinted>
  <dcterms:created xsi:type="dcterms:W3CDTF">2020-08-17T14:03:30Z</dcterms:created>
  <dcterms:modified xsi:type="dcterms:W3CDTF">2021-08-23T23:08:04Z</dcterms:modified>
</cp:coreProperties>
</file>