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</p:sldMasterIdLst>
  <p:notesMasterIdLst>
    <p:notesMasterId r:id="rId12"/>
  </p:notesMasterIdLst>
  <p:sldIdLst>
    <p:sldId id="323" r:id="rId3"/>
    <p:sldId id="338" r:id="rId4"/>
    <p:sldId id="320" r:id="rId5"/>
    <p:sldId id="336" r:id="rId6"/>
    <p:sldId id="283" r:id="rId7"/>
    <p:sldId id="337" r:id="rId8"/>
    <p:sldId id="335" r:id="rId9"/>
    <p:sldId id="256" r:id="rId10"/>
    <p:sldId id="313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Ali" initials="AA" lastIdx="1" clrIdx="0">
    <p:extLst>
      <p:ext uri="{19B8F6BF-5375-455C-9EA6-DF929625EA0E}">
        <p15:presenceInfo xmlns:p15="http://schemas.microsoft.com/office/powerpoint/2012/main" userId="55f7f5f58320d7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99CCFF"/>
    <a:srgbClr val="07A3D9"/>
    <a:srgbClr val="85CC18"/>
    <a:srgbClr val="FF9999"/>
    <a:srgbClr val="FE5F64"/>
    <a:srgbClr val="F4384E"/>
    <a:srgbClr val="F65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50" autoAdjust="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4EE5AC-06EC-46B8-95F8-F9EB4A555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7AE13-D6D0-4E0D-AD05-D2DA6B9AC4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B1B94F-1C86-435E-A27C-02EC374E9842}" type="datetimeFigureOut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6B9C34-7596-4A1D-818E-65F389FDFD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0C072A-3E40-4866-BE3A-EBEE9675D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68E06-386E-4F67-A281-BE8490DEEE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390B0-537F-432E-9E4B-2F08E037B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77F8DC-B3D9-4D62-A6A7-4057F590C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Mid and South Essex Health and Care Partnership, covering a population of over 1.2 million people, are formally supporting us, at senior executive level and we have a written agreement with them to pilot the 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7F8DC-B3D9-4D62-A6A7-4057F590CC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5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seeking £500,000 and would love the opportunity to discuss this further with individual investors.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7F8DC-B3D9-4D62-A6A7-4057F590CC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1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CD058-3959-4410-907F-C07377AB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6625-2028-42C7-9A73-46371C54505E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40F7-897C-46FE-A5D0-E3422BA2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A4546-A101-4ED5-837F-1BE3FB2B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9409-744F-4E3A-B9C4-7A881C370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B8E300-A794-4F8C-99EC-321E41CF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B9E2-14F4-42E6-A97D-B6D9862DEC24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7E9A62-67FE-4126-B185-B4BD6A4B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99E2BB-9C81-431E-9B5E-1AF0FF8E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BAAC-81FF-4237-ACA8-09433F22E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0AA9B1-7142-4BED-8F07-346214EB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B6CD-4F6D-453F-9678-495D29DA5ABB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C21597-0D15-4E07-B7A0-D560DAD0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8018DC-EDE9-4E1F-99A7-FBB4D764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6376-2BDD-459D-B172-8C84A4E3E6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4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2AF9-4668-4080-AB2F-A8BFB973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539F-E40F-4BD8-B0CD-13E71ACF7B4C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C2FF2-CBB6-4849-84A2-FBFBE1F0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CBEF-2D16-4FF6-BE3A-FF434143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8DD3-0EA8-41F1-B8C7-0121609C7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1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FC0EA-881B-4F68-80C4-746090FE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241B-67D6-4FA6-B732-9E1024288DDE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8B28-A13E-4785-8E8B-1E35BE6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6DB96-7EB0-4E04-AB33-04EAF298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D8F9-2333-4FBC-AC81-AC791F725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F75-A8A8-465C-A1DC-3978337D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178E5-78A2-4221-A48A-69A4058EA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F90F-65CC-434C-B145-2AFDE5AC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92E0F-1EE0-46DD-B49A-767A5645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9E94D-B580-49DF-8DF1-C8C0B390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856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7147-A187-425C-A48D-9BBFB1F0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E68E-8D52-41E1-86A1-488087EBC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BB9FE-F29C-44A8-9654-15170D84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EC5F1-EC7E-4CA8-99A0-F363B399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E984-8C1C-42EB-9010-A7BCC311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0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9D51-B22C-480D-931D-544F4FBF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21C2-5EA6-4838-870A-741E6AE38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2351-4DB0-465D-B5E7-600EB724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53380-A406-4410-9180-2ADD18A3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97236-652B-4317-B46D-A1F0ADA1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00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961E-34CD-4A6F-B34E-6DAA92FD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C2820-2901-4B10-87DE-F7308A571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A1929-09D2-463A-BBDA-2FF9511D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9B383-F4DF-4A4D-B527-DEAB1056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F59CD-3CF0-4DBF-B8E7-9ADE9673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05E42-0FFD-4494-A604-851488E2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20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7087-10F9-4645-B842-4582F7ED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AF7FC-DFCF-43D8-ADDF-131D318C6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A5D7C-C572-4AEA-92AD-3E944FCEB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8F52E-E2AA-4453-801C-CB26014C9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E7DA0-BC17-44FD-A3EE-C9966171C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8DD59-5FD5-4921-BAAF-BED524E9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36A61-EF7E-48CA-B80F-F822954A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D3DBC-B516-4CAB-92A8-203E3354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4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EC14-AB00-4179-8D7E-2A030997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92C12-B6DE-437A-99A5-268DA139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6357F-417E-4075-99E9-D25A05D6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C82B-773D-4FBC-90ED-43CE9A85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91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23512"/>
            <a:ext cx="6673850" cy="583372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tIns="45720" rIns="182880" bIns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FBE0-A1B9-48D4-B647-AF050A4D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3B21-A695-495D-B93D-0FED191A36C1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C688-00B8-4ECB-8FB6-3958D771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29D0-0181-4A33-A01B-5DC9B181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5" y="6356350"/>
            <a:ext cx="368300" cy="3651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EAFEE58-420B-47EF-A2BE-2E5617C02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E91F8-E78D-4794-9CA2-D45D953E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3E0E6-E751-47C7-A4FD-F510DB8D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79BC-CCD3-4874-88A2-CA454FFA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058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65E0-5F41-4CC9-9676-7F85DC06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73C4-E164-477E-82E5-90EAE44B2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A9860-FB08-4DC5-9345-0E1EF8B89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2BFC2-6D19-41FA-8D3B-08399433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3209-A3D6-42E0-9280-1B6F2B31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0FF4B-71F0-4D5C-A8C9-D4660D2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69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2D7E-B237-4890-86D8-15EC85EC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91755-3462-4C83-8CD0-B888C7893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1C827-21FD-48AC-8EE0-57EC88D70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02E45-FEB2-4A89-8994-DEEB593C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8D65-D9DC-4578-96FE-9F3E8322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78849-E536-4B3E-8E43-918B5075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402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5E14-B9DD-4358-894A-D389E2C5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60E1D-3CD6-4602-B006-50403CDD4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C2609-CC41-47F2-8A95-164B5DCC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38F13-14BB-4831-802D-B244CEC1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CC48-41A4-4245-A289-B21BE43A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796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1079C-BE8B-44C1-AB34-C2E259F69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9ED4-B30E-4BC4-92F7-A5A5236FA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BC0D4-3DCF-467A-BCA5-7089AB84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9FB4F-BACD-4E83-B515-71E5720B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5112-CB79-4653-9F81-51E6202D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9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6673850" cy="549275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tIns="182880" bIns="18288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3893" y="1353136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84738" y="1404797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23893" y="3820880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84738" y="3895609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35F2DC-1131-4273-9CB6-74267088A9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E6B9-8620-488E-9DC2-6868C1924361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BA997F-A252-4789-AEC8-6631CD8FA9B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8ABE46-ADA8-4FAE-AAAD-029867CD79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25175" y="6356350"/>
            <a:ext cx="368300" cy="3651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3212217-7296-4E6E-8C63-07F90A2F7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8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BB35-11C5-4336-B491-4CD21EEC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C2CF-C7EF-49AB-875F-4CB068A13BCA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0F77-E912-4FFD-B080-C786A8F6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30385-9F33-42C7-806A-FF5E1EC3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187E-1D42-4B43-8540-F6D67AA18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7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75DCAE-BD34-4C35-BBA6-039B9A95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9C7D-A3F6-4F78-86B1-C530462D9BE9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5A0F84-CA07-4557-9EED-183EE940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819228-1F57-4429-82C4-89E85AB4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5DFA-811C-41B5-970A-70C2A2D76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E0F849-E34D-4655-9A89-B2430046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CAC0-A165-4A10-8D49-B717974644BB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1762C6-D8A0-417E-9985-6B5DAA2C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82E49E-0487-43BD-ACAA-71293ADB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A955-D379-42CB-855A-B88270921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1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927B76-90B0-4C1A-BF8D-EBF30164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73E-70E7-45D3-827B-5CF95B0F2961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C9D59E-0727-4AD3-BB6D-171361C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91BA04-6F8D-4B0B-B4FE-809DD6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DF1C-11F1-4EB0-80D5-D49A41BB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8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40A0E8-34C7-4078-9AFB-65D7831D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2B0E-D1B7-4E9B-A3BB-5D377B80C55E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DA1594-68F4-4C81-BDD7-6271306B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913881-A862-4183-957C-F2F6B838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7B0F-0D01-4800-BDF3-0A2FF12E2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8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29250" y="1724025"/>
            <a:ext cx="1333500" cy="1333500"/>
          </a:xfrm>
          <a:prstGeom prst="flowChartConnector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310295-D109-4DE8-85DD-BE967DBCBE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F67A-4979-463E-A4CE-0EAEFF2F783F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825F96-7B15-4E11-8490-623437B6D7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42AFA2-7787-4EA1-AE5C-ACDCA8D3E7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6BD3-964F-4088-B9DB-D17495BDB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E764B-7942-4A43-B20D-83CBBFF688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0400" y="417513"/>
            <a:ext cx="6435725" cy="6492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52400" sx="102000" sy="102000" algn="ctr" rotWithShape="0">
              <a:srgbClr val="808080">
                <a:alpha val="14000"/>
              </a:srgbClr>
            </a:outerShdw>
          </a:effectLst>
        </p:spPr>
        <p:txBody>
          <a:bodyPr vert="horz" wrap="square" lIns="182880" tIns="457200" rIns="91440" bIns="365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451AC7-2969-4236-B24C-AE05490A50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7494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D8CEA-0F79-4F32-872C-F5637A4A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F62B2-B710-4AF7-BA62-A42F42548741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C1B84-E5DB-46FD-8F79-E44975CF1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www.presentatiostemplate.com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075B-0D63-44E1-9035-5B0D202E1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5175" y="6356350"/>
            <a:ext cx="360363" cy="365125"/>
          </a:xfrm>
          <a:prstGeom prst="flowChartConnector">
            <a:avLst/>
          </a:prstGeom>
          <a:solidFill>
            <a:srgbClr val="85CC18"/>
          </a:solidFill>
        </p:spPr>
        <p:txBody>
          <a:bodyPr vert="horz" lIns="0" tIns="45720" rIns="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D86A582-4456-4693-8AE5-75A34EBB8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1" r:id="rId2"/>
    <p:sldLayoutId id="2147483752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Nunito Sans Bold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D54C4-1C60-422B-B2F5-0CD71F5D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775D1-BEE4-489E-8FF3-F1D08581E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C2570-2355-4751-A87F-C97504B79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4B1D-CBA0-4148-89B5-B763997A64A1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86CCC-47A8-43E4-B4D7-595B85D51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9AA6-B68C-4498-B3BE-3E328B039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2D12-991F-4A8F-88C1-ED11B8999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7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9DE2A0-6202-4A95-A6DF-A5D9E918E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B5FB585A-E258-4572-B60D-9D1336047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897" y="3351520"/>
            <a:ext cx="75103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Finding Quality Care, Made Simple </a:t>
            </a:r>
          </a:p>
        </p:txBody>
      </p:sp>
      <p:pic>
        <p:nvPicPr>
          <p:cNvPr id="5124" name="Picture 14">
            <a:extLst>
              <a:ext uri="{FF2B5EF4-FFF2-40B4-BE49-F238E27FC236}">
                <a16:creationId xmlns:a16="http://schemas.microsoft.com/office/drawing/2014/main" id="{A82E9C1B-3248-4A67-8BB6-7FB04A6B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4" y="1966913"/>
            <a:ext cx="10201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EC091AE-5FF9-4224-BEB5-33364CB10400}"/>
              </a:ext>
            </a:extLst>
          </p:cNvPr>
          <p:cNvSpPr/>
          <p:nvPr/>
        </p:nvSpPr>
        <p:spPr>
          <a:xfrm>
            <a:off x="-314325" y="5505450"/>
            <a:ext cx="2560638" cy="2382838"/>
          </a:xfrm>
          <a:prstGeom prst="flowChartConnector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6" name="TextBox 5">
            <a:extLst>
              <a:ext uri="{FF2B5EF4-FFF2-40B4-BE49-F238E27FC236}">
                <a16:creationId xmlns:a16="http://schemas.microsoft.com/office/drawing/2014/main" id="{F0A5A0C6-03DC-4ABE-AD68-7DA22552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850" y="6038850"/>
            <a:ext cx="2462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CareCompare Services Ltd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E:  info@carecompare.net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W: www.carecompare.net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CC4A5C-1E43-4959-A788-6D46F988B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480"/>
          <a:stretch/>
        </p:blipFill>
        <p:spPr>
          <a:xfrm>
            <a:off x="11081241" y="5904670"/>
            <a:ext cx="855768" cy="8417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DA91E-D913-4F21-98BB-4718CB1293BF}"/>
              </a:ext>
            </a:extLst>
          </p:cNvPr>
          <p:cNvGrpSpPr/>
          <p:nvPr/>
        </p:nvGrpSpPr>
        <p:grpSpPr>
          <a:xfrm>
            <a:off x="8422866" y="5917690"/>
            <a:ext cx="2560638" cy="797994"/>
            <a:chOff x="6103969" y="5673383"/>
            <a:chExt cx="3456679" cy="10772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DDA62C-B976-4325-BAD0-C5CA125E83BE}"/>
                </a:ext>
              </a:extLst>
            </p:cNvPr>
            <p:cNvSpPr/>
            <p:nvPr/>
          </p:nvSpPr>
          <p:spPr>
            <a:xfrm>
              <a:off x="6103969" y="5673383"/>
              <a:ext cx="3456679" cy="1076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E69BB47E-3568-4EB3-ABAF-0DA46E2C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550" y="5673383"/>
              <a:ext cx="3345098" cy="107723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FE2EED-EDCD-4D4D-9B43-B7C0B1622EC2}"/>
              </a:ext>
            </a:extLst>
          </p:cNvPr>
          <p:cNvGrpSpPr>
            <a:grpSpLocks noChangeAspect="1"/>
          </p:cNvGrpSpPr>
          <p:nvPr/>
        </p:nvGrpSpPr>
        <p:grpSpPr>
          <a:xfrm>
            <a:off x="2388940" y="5917992"/>
            <a:ext cx="2737017" cy="823267"/>
            <a:chOff x="5875990" y="1603375"/>
            <a:chExt cx="5626100" cy="16922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FC1CDB-937B-4EDD-B3BA-08FD2A808AA4}"/>
                </a:ext>
              </a:extLst>
            </p:cNvPr>
            <p:cNvSpPr/>
            <p:nvPr/>
          </p:nvSpPr>
          <p:spPr>
            <a:xfrm>
              <a:off x="5875990" y="1603375"/>
              <a:ext cx="5626100" cy="169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endParaRPr>
            </a:p>
          </p:txBody>
        </p:sp>
        <p:pic>
          <p:nvPicPr>
            <p:cNvPr id="19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E3900789-043B-4A16-B931-6ADE7E56E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040" y="1820863"/>
              <a:ext cx="5334000" cy="1257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5AFE5B79-7538-45BC-91F5-0EF0DA4B2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30109" r="8248" b="8705"/>
          <a:stretch/>
        </p:blipFill>
        <p:spPr bwMode="auto">
          <a:xfrm>
            <a:off x="5241950" y="5922190"/>
            <a:ext cx="3064923" cy="8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 - up of hands shaking&#10;&#10;Description automatically generated">
            <a:extLst>
              <a:ext uri="{FF2B5EF4-FFF2-40B4-BE49-F238E27FC236}">
                <a16:creationId xmlns:a16="http://schemas.microsoft.com/office/drawing/2014/main" id="{E04322F0-F612-4E95-9330-E4F7C46C62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2EE47-EECD-45E7-A112-35D0619F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17" y="406742"/>
            <a:ext cx="2810629" cy="538578"/>
          </a:xfr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Introduction</a:t>
            </a:r>
          </a:p>
        </p:txBody>
      </p:sp>
      <p:sp>
        <p:nvSpPr>
          <p:cNvPr id="7174" name="Content Placeholder 2">
            <a:extLst>
              <a:ext uri="{FF2B5EF4-FFF2-40B4-BE49-F238E27FC236}">
                <a16:creationId xmlns:a16="http://schemas.microsoft.com/office/drawing/2014/main" id="{5DC41370-6BBE-430C-BCA3-91699B20B088}"/>
              </a:ext>
            </a:extLst>
          </p:cNvPr>
          <p:cNvSpPr txBox="1">
            <a:spLocks/>
          </p:cNvSpPr>
          <p:nvPr/>
        </p:nvSpPr>
        <p:spPr bwMode="auto">
          <a:xfrm>
            <a:off x="168493" y="1360365"/>
            <a:ext cx="4170506" cy="116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A social care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system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that is confusing to navigate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85EA5D7-D920-4F14-B855-573F6BBC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46270" y="6449654"/>
            <a:ext cx="368300" cy="365125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8449E-4BDB-47F4-8F6F-433BDDCA688B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381E5C-8B64-4A08-861C-2F1B11684156}"/>
              </a:ext>
            </a:extLst>
          </p:cNvPr>
          <p:cNvSpPr txBox="1">
            <a:spLocks/>
          </p:cNvSpPr>
          <p:nvPr/>
        </p:nvSpPr>
        <p:spPr bwMode="auto">
          <a:xfrm>
            <a:off x="4551041" y="1291314"/>
            <a:ext cx="3852162" cy="97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An ageing population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with long term care needs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0D00CD-3F4C-4F30-A1B6-38A8A17D2FB5}"/>
              </a:ext>
            </a:extLst>
          </p:cNvPr>
          <p:cNvSpPr txBox="1">
            <a:spLocks/>
          </p:cNvSpPr>
          <p:nvPr/>
        </p:nvSpPr>
        <p:spPr bwMode="auto">
          <a:xfrm>
            <a:off x="8585793" y="1300463"/>
            <a:ext cx="3458727" cy="97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No simple solution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for a complex problem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D48EE2-2906-4F55-A563-E27101A74FF8}"/>
              </a:ext>
            </a:extLst>
          </p:cNvPr>
          <p:cNvCxnSpPr>
            <a:cxnSpLocks/>
          </p:cNvCxnSpPr>
          <p:nvPr/>
        </p:nvCxnSpPr>
        <p:spPr>
          <a:xfrm flipH="1">
            <a:off x="220383" y="2425311"/>
            <a:ext cx="1170414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FDA88-4993-416F-962C-D1C8E4D2D826}"/>
              </a:ext>
            </a:extLst>
          </p:cNvPr>
          <p:cNvGrpSpPr/>
          <p:nvPr/>
        </p:nvGrpSpPr>
        <p:grpSpPr>
          <a:xfrm>
            <a:off x="399617" y="4045413"/>
            <a:ext cx="11181341" cy="3548317"/>
            <a:chOff x="463550" y="1996702"/>
            <a:chExt cx="11181341" cy="3548317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548DF467-A65B-411C-A030-B3AE205E4A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3550" y="3751285"/>
              <a:ext cx="3527425" cy="719137"/>
            </a:xfrm>
            <a:prstGeom prst="rect">
              <a:avLst/>
            </a:prstGeom>
          </p:spPr>
          <p:txBody>
            <a:bodyPr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Request Care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based on their specific needs</a:t>
              </a:r>
            </a:p>
          </p:txBody>
        </p:sp>
        <p:pic>
          <p:nvPicPr>
            <p:cNvPr id="17" name="Graphic 7" descr="Teacher">
              <a:extLst>
                <a:ext uri="{FF2B5EF4-FFF2-40B4-BE49-F238E27FC236}">
                  <a16:creationId xmlns:a16="http://schemas.microsoft.com/office/drawing/2014/main" id="{EEB90062-398E-4E67-AC73-ABCB5DD0D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06" y="1996702"/>
              <a:ext cx="1884265" cy="188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phic 9" descr="Laptop">
              <a:extLst>
                <a:ext uri="{FF2B5EF4-FFF2-40B4-BE49-F238E27FC236}">
                  <a16:creationId xmlns:a16="http://schemas.microsoft.com/office/drawing/2014/main" id="{6C4E26E3-7E7A-4A3E-9F5E-12E9BB37D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616" y="2042485"/>
              <a:ext cx="1573131" cy="157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aphic 11" descr="Email">
              <a:extLst>
                <a:ext uri="{FF2B5EF4-FFF2-40B4-BE49-F238E27FC236}">
                  <a16:creationId xmlns:a16="http://schemas.microsoft.com/office/drawing/2014/main" id="{35618877-450B-4918-817E-5AF1F06CB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519" y="2280610"/>
              <a:ext cx="1087381" cy="108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9CCDDB62-F971-4F4D-A1FB-A10C92906D6F}"/>
                </a:ext>
              </a:extLst>
            </p:cNvPr>
            <p:cNvSpPr/>
            <p:nvPr/>
          </p:nvSpPr>
          <p:spPr bwMode="auto">
            <a:xfrm>
              <a:off x="5526482" y="2558422"/>
              <a:ext cx="793750" cy="53181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13B57890-9EEB-4CAD-92C0-5CA7B1CA26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23029" y="3650773"/>
              <a:ext cx="3528829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Gill Sans MT" panose="020B0502020104020203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Receive Offers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from companies who can match those needs</a:t>
              </a:r>
            </a:p>
          </p:txBody>
        </p:sp>
        <p:pic>
          <p:nvPicPr>
            <p:cNvPr id="22" name="Graphic 15" descr="Handshake">
              <a:extLst>
                <a:ext uri="{FF2B5EF4-FFF2-40B4-BE49-F238E27FC236}">
                  <a16:creationId xmlns:a16="http://schemas.microsoft.com/office/drawing/2014/main" id="{9643AA16-A85C-4F60-9433-9809C62F2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2405" y="2177219"/>
              <a:ext cx="1457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49B723BE-76AB-4C0F-8657-0812FB9069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17169" y="3635257"/>
              <a:ext cx="3627722" cy="190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Gill Sans MT" panose="020B0502020104020203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Compare, Choose and Connect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With their preferred company</a:t>
              </a:r>
            </a:p>
          </p:txBody>
        </p:sp>
      </p:grpSp>
      <p:pic>
        <p:nvPicPr>
          <p:cNvPr id="25" name="Picture 14">
            <a:extLst>
              <a:ext uri="{FF2B5EF4-FFF2-40B4-BE49-F238E27FC236}">
                <a16:creationId xmlns:a16="http://schemas.microsoft.com/office/drawing/2014/main" id="{5248D014-02CC-4A00-B0AB-77FB9FACF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3" y="2619642"/>
            <a:ext cx="5492711" cy="84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3F49C7C-3930-445D-985D-EF44187A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220" y="3563060"/>
            <a:ext cx="5933296" cy="508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A web platform where users can: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85EA5D7-D920-4F14-B855-573F6BBC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46270" y="6449654"/>
            <a:ext cx="368300" cy="365125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8449E-4BDB-47F4-8F6F-433BDDCA688B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pic>
        <p:nvPicPr>
          <p:cNvPr id="1026" name="Picture 2" descr="NHS Long Term Plan » The NHS Long Term Plan">
            <a:extLst>
              <a:ext uri="{FF2B5EF4-FFF2-40B4-BE49-F238E27FC236}">
                <a16:creationId xmlns:a16="http://schemas.microsoft.com/office/drawing/2014/main" id="{1F9A023F-A5B3-46CE-A5C3-80DFD922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12" y="959640"/>
            <a:ext cx="3654881" cy="49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2B39E-6DAC-4810-AA3D-EAC3F784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04" y="959640"/>
            <a:ext cx="5311945" cy="2469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A48DB-43C2-4FFD-B5EF-5418BA7F0C25}"/>
              </a:ext>
            </a:extLst>
          </p:cNvPr>
          <p:cNvSpPr txBox="1"/>
          <p:nvPr/>
        </p:nvSpPr>
        <p:spPr>
          <a:xfrm>
            <a:off x="5962167" y="4048623"/>
            <a:ext cx="3599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“Expand the choices and control that people have over their own care”</a:t>
            </a:r>
            <a:endParaRPr lang="en-GB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42D9-FED2-4658-AEF0-161736FA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35" y="337765"/>
            <a:ext cx="7469167" cy="582612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Gothic A1" pitchFamily="2" charset="-127"/>
                <a:ea typeface="Gothic A1" pitchFamily="2" charset="-127"/>
                <a:cs typeface="Gothic A1" pitchFamily="2" charset="-127"/>
              </a:rPr>
              <a:t>Current Mechanisms for Finding Care</a:t>
            </a:r>
            <a:endParaRPr dirty="0"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5D7DE636-5AEA-4337-ACC3-EFAB886A8EA7}"/>
              </a:ext>
            </a:extLst>
          </p:cNvPr>
          <p:cNvSpPr txBox="1">
            <a:spLocks/>
          </p:cNvSpPr>
          <p:nvPr/>
        </p:nvSpPr>
        <p:spPr bwMode="auto">
          <a:xfrm>
            <a:off x="549292" y="1491733"/>
            <a:ext cx="11115966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Recommendations from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healthcare practitioners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68580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5F64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Problem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E5F64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: unable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5F64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to recommend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E5F64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specific private companies and no knowledge as to whether these companies are available to help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E5F64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8197" name="Content Placeholder 2">
            <a:extLst>
              <a:ext uri="{FF2B5EF4-FFF2-40B4-BE49-F238E27FC236}">
                <a16:creationId xmlns:a16="http://schemas.microsoft.com/office/drawing/2014/main" id="{87E9530C-252E-42D0-B17A-47FB5830B1F7}"/>
              </a:ext>
            </a:extLst>
          </p:cNvPr>
          <p:cNvSpPr txBox="1">
            <a:spLocks/>
          </p:cNvSpPr>
          <p:nvPr/>
        </p:nvSpPr>
        <p:spPr bwMode="auto">
          <a:xfrm>
            <a:off x="549292" y="3146409"/>
            <a:ext cx="107823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Google/ Internet Search </a:t>
            </a:r>
          </a:p>
          <a:p>
            <a:pPr marL="68580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5F64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Problem: time-consuming, requires individuals to contact several companies to provide genuine choice, no assurance of quality </a:t>
            </a:r>
          </a:p>
        </p:txBody>
      </p:sp>
      <p:sp>
        <p:nvSpPr>
          <p:cNvPr id="8198" name="Content Placeholder 2">
            <a:extLst>
              <a:ext uri="{FF2B5EF4-FFF2-40B4-BE49-F238E27FC236}">
                <a16:creationId xmlns:a16="http://schemas.microsoft.com/office/drawing/2014/main" id="{F54C55D8-F46E-45B1-8B63-81FBC3573CE8}"/>
              </a:ext>
            </a:extLst>
          </p:cNvPr>
          <p:cNvSpPr txBox="1">
            <a:spLocks/>
          </p:cNvSpPr>
          <p:nvPr/>
        </p:nvSpPr>
        <p:spPr bwMode="auto">
          <a:xfrm>
            <a:off x="549292" y="4882990"/>
            <a:ext cx="10782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Word-of-mouth recommendation</a:t>
            </a:r>
          </a:p>
          <a:p>
            <a:pPr marL="68580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5F64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Problem: relies on individuals having access to a good social network, especially problematic with Covid-19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094F568-1183-4299-A20D-4A3AA707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46270" y="6449654"/>
            <a:ext cx="368300" cy="365125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8449E-4BDB-47F4-8F6F-433BDDCA688B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5547-7222-44A5-B39C-B8EDFEB5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4374"/>
            <a:ext cx="2875902" cy="582612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Gothic A1" pitchFamily="2" charset="-127"/>
                <a:ea typeface="Gothic A1" pitchFamily="2" charset="-127"/>
                <a:cs typeface="Gothic A1" pitchFamily="2" charset="-127"/>
              </a:rPr>
              <a:t>The Solution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61F1477-DAB4-4F97-B3C1-B838D64A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6905"/>
            <a:ext cx="10515600" cy="508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A web platform where users can: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181E8-E71E-4BBB-A386-0EDD4E992628}"/>
              </a:ext>
            </a:extLst>
          </p:cNvPr>
          <p:cNvGrpSpPr/>
          <p:nvPr/>
        </p:nvGrpSpPr>
        <p:grpSpPr>
          <a:xfrm>
            <a:off x="463550" y="2264201"/>
            <a:ext cx="11099441" cy="3723531"/>
            <a:chOff x="463550" y="1979664"/>
            <a:chExt cx="11099441" cy="372353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05DE3ABC-FFC3-4F78-906D-0F9433CF9C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3550" y="3862439"/>
              <a:ext cx="3527425" cy="719137"/>
            </a:xfrm>
            <a:prstGeom prst="rect">
              <a:avLst/>
            </a:prstGeom>
          </p:spPr>
          <p:txBody>
            <a:bodyPr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b="1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Request Care</a:t>
              </a:r>
              <a:r>
                <a:rPr lang="en-US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 </a:t>
              </a:r>
            </a:p>
            <a:p>
              <a:pPr marL="0" indent="0" algn="ctr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based on their specific needs</a:t>
              </a:r>
            </a:p>
          </p:txBody>
        </p:sp>
        <p:pic>
          <p:nvPicPr>
            <p:cNvPr id="10254" name="Graphic 7" descr="Teacher">
              <a:extLst>
                <a:ext uri="{FF2B5EF4-FFF2-40B4-BE49-F238E27FC236}">
                  <a16:creationId xmlns:a16="http://schemas.microsoft.com/office/drawing/2014/main" id="{9D084DF7-39BC-4439-A80E-5E70C663B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81" y="1979664"/>
              <a:ext cx="1884265" cy="188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Graphic 9" descr="Laptop">
              <a:extLst>
                <a:ext uri="{FF2B5EF4-FFF2-40B4-BE49-F238E27FC236}">
                  <a16:creationId xmlns:a16="http://schemas.microsoft.com/office/drawing/2014/main" id="{4ECF37B0-1C0E-4584-BA0D-75789B5EE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616" y="2042485"/>
              <a:ext cx="1573131" cy="157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Graphic 11" descr="Email">
              <a:extLst>
                <a:ext uri="{FF2B5EF4-FFF2-40B4-BE49-F238E27FC236}">
                  <a16:creationId xmlns:a16="http://schemas.microsoft.com/office/drawing/2014/main" id="{DB1EF805-6362-4A9E-B4B2-4422F2B3F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519" y="2280610"/>
              <a:ext cx="1087381" cy="108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559DA68-3E03-4423-BD1D-E49F5BFC51E2}"/>
                </a:ext>
              </a:extLst>
            </p:cNvPr>
            <p:cNvSpPr/>
            <p:nvPr/>
          </p:nvSpPr>
          <p:spPr bwMode="auto">
            <a:xfrm>
              <a:off x="5526482" y="2558422"/>
              <a:ext cx="793750" cy="53181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Gothic A1" pitchFamily="2" charset="-127"/>
                <a:ea typeface="Gothic A1" pitchFamily="2" charset="-127"/>
                <a:cs typeface="Gothic A1" pitchFamily="2" charset="-127"/>
              </a:endParaRPr>
            </a:p>
          </p:txBody>
        </p:sp>
        <p:sp>
          <p:nvSpPr>
            <p:cNvPr id="10258" name="Content Placeholder 2">
              <a:extLst>
                <a:ext uri="{FF2B5EF4-FFF2-40B4-BE49-F238E27FC236}">
                  <a16:creationId xmlns:a16="http://schemas.microsoft.com/office/drawing/2014/main" id="{F2AB4D22-55D2-478C-AC98-6EB49E87A5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31585" y="3817408"/>
              <a:ext cx="3528829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Gill Sans MT" panose="020B0502020104020203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Receive Offers</a:t>
              </a:r>
              <a:r>
                <a:rPr lang="en-US" altLang="en-US" sz="1800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from companies who can match those needs</a:t>
              </a:r>
            </a:p>
          </p:txBody>
        </p:sp>
        <p:pic>
          <p:nvPicPr>
            <p:cNvPr id="10259" name="Graphic 15" descr="Handshake">
              <a:extLst>
                <a:ext uri="{FF2B5EF4-FFF2-40B4-BE49-F238E27FC236}">
                  <a16:creationId xmlns:a16="http://schemas.microsoft.com/office/drawing/2014/main" id="{95827E88-F040-4DE3-A5EC-6005EFF41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9951" y="2248008"/>
              <a:ext cx="1457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Content Placeholder 2">
              <a:extLst>
                <a:ext uri="{FF2B5EF4-FFF2-40B4-BE49-F238E27FC236}">
                  <a16:creationId xmlns:a16="http://schemas.microsoft.com/office/drawing/2014/main" id="{276EB1A8-E006-4A68-90EA-C5BE18C6E2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34162" y="3793433"/>
              <a:ext cx="3528829" cy="190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Gill Sans MT" panose="020B0502020104020203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Choose and Connect</a:t>
              </a:r>
              <a:endParaRPr lang="en-US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Gothic A1" pitchFamily="2" charset="-127"/>
                  <a:ea typeface="Gothic A1" pitchFamily="2" charset="-127"/>
                  <a:cs typeface="Gothic A1" pitchFamily="2" charset="-127"/>
                </a:rPr>
                <a:t>With their preferred company based on quality, availability, price and matching of their personal preferences </a:t>
              </a:r>
            </a:p>
          </p:txBody>
        </p:sp>
      </p:grpSp>
      <p:grpSp>
        <p:nvGrpSpPr>
          <p:cNvPr id="10246" name="Group 3">
            <a:extLst>
              <a:ext uri="{FF2B5EF4-FFF2-40B4-BE49-F238E27FC236}">
                <a16:creationId xmlns:a16="http://schemas.microsoft.com/office/drawing/2014/main" id="{64FE16F7-45CF-481A-AE18-F390667A8427}"/>
              </a:ext>
            </a:extLst>
          </p:cNvPr>
          <p:cNvGrpSpPr>
            <a:grpSpLocks/>
          </p:cNvGrpSpPr>
          <p:nvPr/>
        </p:nvGrpSpPr>
        <p:grpSpPr bwMode="auto">
          <a:xfrm>
            <a:off x="9069951" y="2406924"/>
            <a:ext cx="1433513" cy="211137"/>
            <a:chOff x="8556171" y="1630475"/>
            <a:chExt cx="1790701" cy="264658"/>
          </a:xfrm>
        </p:grpSpPr>
        <p:sp>
          <p:nvSpPr>
            <p:cNvPr id="3" name="5-Point Star 2">
              <a:extLst>
                <a:ext uri="{FF2B5EF4-FFF2-40B4-BE49-F238E27FC236}">
                  <a16:creationId xmlns:a16="http://schemas.microsoft.com/office/drawing/2014/main" id="{6E9B9066-3C95-4404-9783-29AF2225BA96}"/>
                </a:ext>
              </a:extLst>
            </p:cNvPr>
            <p:cNvSpPr/>
            <p:nvPr/>
          </p:nvSpPr>
          <p:spPr>
            <a:xfrm>
              <a:off x="8556171" y="1632464"/>
              <a:ext cx="261764" cy="260679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D075D58A-96CC-4402-841C-F2240A8D0810}"/>
                </a:ext>
              </a:extLst>
            </p:cNvPr>
            <p:cNvSpPr/>
            <p:nvPr/>
          </p:nvSpPr>
          <p:spPr>
            <a:xfrm>
              <a:off x="8958732" y="1630475"/>
              <a:ext cx="261764" cy="26067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AE2F1E39-E026-43D4-8FD7-9EAC538A1DF4}"/>
                </a:ext>
              </a:extLst>
            </p:cNvPr>
            <p:cNvSpPr/>
            <p:nvPr/>
          </p:nvSpPr>
          <p:spPr>
            <a:xfrm>
              <a:off x="9339479" y="1630475"/>
              <a:ext cx="261764" cy="26067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70E8FB8C-6257-42D9-94C9-44688E67D75D}"/>
                </a:ext>
              </a:extLst>
            </p:cNvPr>
            <p:cNvSpPr/>
            <p:nvPr/>
          </p:nvSpPr>
          <p:spPr>
            <a:xfrm>
              <a:off x="9716260" y="1634455"/>
              <a:ext cx="259780" cy="26067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4F7B79AE-2BDC-4BAD-B770-8EB353971F38}"/>
                </a:ext>
              </a:extLst>
            </p:cNvPr>
            <p:cNvSpPr/>
            <p:nvPr/>
          </p:nvSpPr>
          <p:spPr>
            <a:xfrm>
              <a:off x="10085108" y="1632464"/>
              <a:ext cx="261764" cy="260679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D5E5BFB4-4319-4BD9-B192-1FDD0ED4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46270" y="6449654"/>
            <a:ext cx="368300" cy="365125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5B8449E-4BDB-47F4-8F6F-433BDDCA688B}" type="slidenum">
              <a:rPr lang="en-US" altLang="en-US" sz="900" b="1" smtClean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900" b="1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DF9BEE-74D7-4E56-8B9A-A19118FDE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85" y="439322"/>
            <a:ext cx="3690489" cy="5683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697FF7-C620-404F-90B1-B712014BD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r="21183"/>
          <a:stretch/>
        </p:blipFill>
        <p:spPr bwMode="auto">
          <a:xfrm>
            <a:off x="4631742" y="5536622"/>
            <a:ext cx="995288" cy="9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8AB1E1-E487-4E0F-9DE2-FBE7EA56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05" y="5547604"/>
            <a:ext cx="1457735" cy="9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7FCE-681B-49E1-AB96-AC0BEC5C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1" y="232002"/>
            <a:ext cx="7960604" cy="584200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Gothic A1" pitchFamily="2" charset="-127"/>
                <a:ea typeface="Gothic A1" pitchFamily="2" charset="-127"/>
                <a:cs typeface="Gothic A1" pitchFamily="2" charset="-127"/>
              </a:rPr>
              <a:t>Benefits to Everyone in the Care System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8389F97E-F431-4CA3-B7F4-F408B5C4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46270" y="6449654"/>
            <a:ext cx="368300" cy="365125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8449E-4BDB-47F4-8F6F-433BDDCA688B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2E4992-FBD2-4341-BA96-C9676887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7" y="1648926"/>
            <a:ext cx="3132620" cy="18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734E41-2CC4-457C-9E7D-3A5CBD4A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" y="4485467"/>
            <a:ext cx="3226144" cy="18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D100F0-74ED-493D-AB84-2CAF1534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23" y="4513856"/>
            <a:ext cx="2719843" cy="1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5A7EF16-A85A-43AB-9CB8-E2582A638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r="21919"/>
          <a:stretch/>
        </p:blipFill>
        <p:spPr bwMode="auto">
          <a:xfrm>
            <a:off x="7048870" y="1648926"/>
            <a:ext cx="2304796" cy="18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08FD3-9227-4302-8840-F56B443BDC91}"/>
              </a:ext>
            </a:extLst>
          </p:cNvPr>
          <p:cNvSpPr txBox="1"/>
          <p:nvPr/>
        </p:nvSpPr>
        <p:spPr>
          <a:xfrm>
            <a:off x="1118657" y="1043751"/>
            <a:ext cx="45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Patients and their Relatives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31854-26CE-4B5F-A4F7-8C36CE9E0CC6}"/>
              </a:ext>
            </a:extLst>
          </p:cNvPr>
          <p:cNvSpPr txBox="1"/>
          <p:nvPr/>
        </p:nvSpPr>
        <p:spPr>
          <a:xfrm>
            <a:off x="7302425" y="1043751"/>
            <a:ext cx="468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Local Authorities/CCGs/ICS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F3C14-D6C5-40F9-9F88-4595CDCC3461}"/>
              </a:ext>
            </a:extLst>
          </p:cNvPr>
          <p:cNvSpPr txBox="1"/>
          <p:nvPr/>
        </p:nvSpPr>
        <p:spPr>
          <a:xfrm>
            <a:off x="832458" y="3889916"/>
            <a:ext cx="560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Hospitals and Community Teams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B054E-A64D-4E4A-8B10-984951B3F2AC}"/>
              </a:ext>
            </a:extLst>
          </p:cNvPr>
          <p:cNvSpPr txBox="1"/>
          <p:nvPr/>
        </p:nvSpPr>
        <p:spPr>
          <a:xfrm>
            <a:off x="8079440" y="3879316"/>
            <a:ext cx="313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Care Companies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68D7E-2BFD-4ACC-AEBA-2AC0A45DAE8E}"/>
              </a:ext>
            </a:extLst>
          </p:cNvPr>
          <p:cNvSpPr txBox="1"/>
          <p:nvPr/>
        </p:nvSpPr>
        <p:spPr>
          <a:xfrm>
            <a:off x="3413051" y="1648926"/>
            <a:ext cx="3132620" cy="14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Provides choice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Alleviates stress and anxiety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Signposts quality providers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AB45B-1B79-4D0C-B086-93F6671D001E}"/>
              </a:ext>
            </a:extLst>
          </p:cNvPr>
          <p:cNvSpPr txBox="1"/>
          <p:nvPr/>
        </p:nvSpPr>
        <p:spPr>
          <a:xfrm>
            <a:off x="9452838" y="1660438"/>
            <a:ext cx="2739162" cy="151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Reduces administrative burden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Digital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solution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reduce costs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1241F-CC4F-4AA0-B407-02E8880587E0}"/>
              </a:ext>
            </a:extLst>
          </p:cNvPr>
          <p:cNvSpPr txBox="1"/>
          <p:nvPr/>
        </p:nvSpPr>
        <p:spPr>
          <a:xfrm>
            <a:off x="3515477" y="4367457"/>
            <a:ext cx="3132620" cy="188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Reduces ‘bed blocking’ by accelerating discharge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Avoids need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for healthcare workers to recommend specific companies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B3199-EDEA-4C5C-A88E-6EE901DFDF35}"/>
              </a:ext>
            </a:extLst>
          </p:cNvPr>
          <p:cNvSpPr txBox="1"/>
          <p:nvPr/>
        </p:nvSpPr>
        <p:spPr>
          <a:xfrm>
            <a:off x="9543296" y="4482500"/>
            <a:ext cx="3132620" cy="151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Allows matching of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    demand to capacity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Reduces need to                   spend on marketing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564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9CE65-566B-4F89-80C1-A7089CD7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46270" y="6449654"/>
            <a:ext cx="368300" cy="365125"/>
          </a:xfr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8449E-4BDB-47F4-8F6F-433BDDCA688B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22242B-3EDE-4DE0-BE99-1614A90404EB}"/>
              </a:ext>
            </a:extLst>
          </p:cNvPr>
          <p:cNvSpPr/>
          <p:nvPr/>
        </p:nvSpPr>
        <p:spPr>
          <a:xfrm>
            <a:off x="-275208" y="-4571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395351-47CE-414C-8DC8-D8AF7518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69" y="6201860"/>
            <a:ext cx="773976" cy="3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CG logo web">
            <a:extLst>
              <a:ext uri="{FF2B5EF4-FFF2-40B4-BE49-F238E27FC236}">
                <a16:creationId xmlns:a16="http://schemas.microsoft.com/office/drawing/2014/main" id="{DB6401EF-4F86-4B23-B7FB-E9634374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16" y="6207018"/>
            <a:ext cx="908956" cy="3657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2" name="Picture 10" descr="Left aligned CCG logo web">
            <a:extLst>
              <a:ext uri="{FF2B5EF4-FFF2-40B4-BE49-F238E27FC236}">
                <a16:creationId xmlns:a16="http://schemas.microsoft.com/office/drawing/2014/main" id="{AE26F3F6-3E82-451C-A8E8-36681495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" y="6211895"/>
            <a:ext cx="1062453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EA489F0-BA45-4761-AD3A-94997FDB7A3E}"/>
              </a:ext>
            </a:extLst>
          </p:cNvPr>
          <p:cNvGrpSpPr>
            <a:grpSpLocks noChangeAspect="1"/>
          </p:cNvGrpSpPr>
          <p:nvPr/>
        </p:nvGrpSpPr>
        <p:grpSpPr>
          <a:xfrm>
            <a:off x="2504956" y="6195329"/>
            <a:ext cx="1210009" cy="368571"/>
            <a:chOff x="5493375" y="956136"/>
            <a:chExt cx="5727999" cy="169227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9DB4CC-EE65-4772-9A99-27791861F979}"/>
                </a:ext>
              </a:extLst>
            </p:cNvPr>
            <p:cNvSpPr/>
            <p:nvPr/>
          </p:nvSpPr>
          <p:spPr>
            <a:xfrm>
              <a:off x="5493375" y="956136"/>
              <a:ext cx="5727999" cy="16922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endParaRPr>
            </a:p>
          </p:txBody>
        </p:sp>
        <p:pic>
          <p:nvPicPr>
            <p:cNvPr id="3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6D72CCAB-3FF0-4316-A238-1779EBA76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0374" y="1173623"/>
              <a:ext cx="53340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3D14D22D-64FD-4B3B-872C-C0F1A0A030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9264" r="25147" b="9264"/>
          <a:stretch/>
        </p:blipFill>
        <p:spPr>
          <a:xfrm>
            <a:off x="9519537" y="6208470"/>
            <a:ext cx="1386651" cy="396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75FE5-9E99-4E58-A727-8D0B48FD28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92" y="6195372"/>
            <a:ext cx="1794391" cy="387588"/>
          </a:xfrm>
          <a:prstGeom prst="rect">
            <a:avLst/>
          </a:prstGeom>
          <a:solidFill>
            <a:srgbClr val="07A3D9"/>
          </a:solidFill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0606190-B392-40E4-90E2-B8A6D963C4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23262" r="10535" b="24342"/>
          <a:stretch/>
        </p:blipFill>
        <p:spPr>
          <a:xfrm>
            <a:off x="5513449" y="6197219"/>
            <a:ext cx="1161083" cy="38138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C77D1D47-38D1-493B-885C-4ACF3AD90495}"/>
              </a:ext>
            </a:extLst>
          </p:cNvPr>
          <p:cNvSpPr txBox="1">
            <a:spLocks/>
          </p:cNvSpPr>
          <p:nvPr/>
        </p:nvSpPr>
        <p:spPr bwMode="auto">
          <a:xfrm>
            <a:off x="321431" y="287001"/>
            <a:ext cx="5043541" cy="584200"/>
          </a:xfrm>
          <a:prstGeom prst="roundRect">
            <a:avLst>
              <a:gd name="adj" fmla="val 50000"/>
            </a:avLst>
          </a:prstGeom>
          <a:solidFill>
            <a:srgbClr val="002147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152400" sx="102000" sy="102000" algn="ctr" rotWithShape="0">
              <a:srgbClr val="808080">
                <a:alpha val="14000"/>
              </a:srgbClr>
            </a:outerShdw>
          </a:effectLst>
        </p:spPr>
        <p:txBody>
          <a:bodyPr vert="horz" wrap="square" lIns="182880" tIns="45720" rIns="18288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Nunito Sans Bold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Case Study: Pilot in Essex</a:t>
            </a:r>
          </a:p>
        </p:txBody>
      </p:sp>
      <p:pic>
        <p:nvPicPr>
          <p:cNvPr id="17" name="Picture 4" descr="Image result for nhs clinical entrepreneur">
            <a:extLst>
              <a:ext uri="{FF2B5EF4-FFF2-40B4-BE49-F238E27FC236}">
                <a16:creationId xmlns:a16="http://schemas.microsoft.com/office/drawing/2014/main" id="{8D43E0DC-6749-4D74-9B10-5DFB74B2B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35898" r="9686" b="13781"/>
          <a:stretch/>
        </p:blipFill>
        <p:spPr bwMode="auto">
          <a:xfrm>
            <a:off x="3786606" y="6201860"/>
            <a:ext cx="1635216" cy="3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0B9049A2-D905-4124-92EA-E3EC55542D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" y="1038755"/>
            <a:ext cx="6184585" cy="180744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F92D2C9-5367-42E8-AC20-7D06CC84D6B4}"/>
              </a:ext>
            </a:extLst>
          </p:cNvPr>
          <p:cNvSpPr txBox="1">
            <a:spLocks/>
          </p:cNvSpPr>
          <p:nvPr/>
        </p:nvSpPr>
        <p:spPr bwMode="auto">
          <a:xfrm>
            <a:off x="810441" y="3189744"/>
            <a:ext cx="5285559" cy="208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“Our Local Authority and Voluntary Sector colleagues have welcomed the introduction of CareCompare and seen how it can benefit local people and their families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Charlotte Williams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Director of Strategy, Mid and South Essex Health Partnership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9F4CD2-247C-42F4-9BE1-410954EA2921}"/>
              </a:ext>
            </a:extLst>
          </p:cNvPr>
          <p:cNvSpPr txBox="1">
            <a:spLocks/>
          </p:cNvSpPr>
          <p:nvPr/>
        </p:nvSpPr>
        <p:spPr bwMode="auto">
          <a:xfrm>
            <a:off x="436130" y="1183428"/>
            <a:ext cx="2775127" cy="10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42 new users from 01/09/20 to 01/12/20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18EDFE9-452A-4484-9356-ACF213AC3706}"/>
              </a:ext>
            </a:extLst>
          </p:cNvPr>
          <p:cNvSpPr txBox="1">
            <a:spLocks/>
          </p:cNvSpPr>
          <p:nvPr/>
        </p:nvSpPr>
        <p:spPr bwMode="auto">
          <a:xfrm>
            <a:off x="7278208" y="3322946"/>
            <a:ext cx="3895252" cy="18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“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CareCompare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 is a great idea, and having the opportunity to reach out to multiple companies at the same time makes searching for care so much easier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User in Essex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BA11FA-88B4-4F89-BC3C-6F0E321D8CEC}"/>
              </a:ext>
            </a:extLst>
          </p:cNvPr>
          <p:cNvSpPr txBox="1">
            <a:spLocks/>
          </p:cNvSpPr>
          <p:nvPr/>
        </p:nvSpPr>
        <p:spPr bwMode="auto">
          <a:xfrm>
            <a:off x="4150357" y="5741588"/>
            <a:ext cx="3128080" cy="45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Some of our Partners in Essex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31BF78-61BB-435C-B260-3B71B2167B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8976" y="2057191"/>
            <a:ext cx="2170215" cy="5793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1AF0D7-7318-4988-9374-F3824D973720}"/>
              </a:ext>
            </a:extLst>
          </p:cNvPr>
          <p:cNvCxnSpPr>
            <a:cxnSpLocks/>
          </p:cNvCxnSpPr>
          <p:nvPr/>
        </p:nvCxnSpPr>
        <p:spPr>
          <a:xfrm flipH="1">
            <a:off x="220383" y="3034911"/>
            <a:ext cx="1170414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49B290-03F0-4999-9EB8-B2CD5B083F6F}"/>
              </a:ext>
            </a:extLst>
          </p:cNvPr>
          <p:cNvCxnSpPr>
            <a:cxnSpLocks/>
          </p:cNvCxnSpPr>
          <p:nvPr/>
        </p:nvCxnSpPr>
        <p:spPr>
          <a:xfrm flipH="1">
            <a:off x="220383" y="5666149"/>
            <a:ext cx="1170414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745E28-C6B0-482F-A44D-3E68242A28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5431" y="281866"/>
            <a:ext cx="4309459" cy="25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66D306-659B-46C8-A2FD-16696143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13" y="46703"/>
            <a:ext cx="9721572" cy="67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2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B9C2234-B3FA-47A0-B29A-984DB2A677F0}"/>
              </a:ext>
            </a:extLst>
          </p:cNvPr>
          <p:cNvSpPr txBox="1">
            <a:spLocks/>
          </p:cNvSpPr>
          <p:nvPr/>
        </p:nvSpPr>
        <p:spPr bwMode="auto">
          <a:xfrm>
            <a:off x="3377283" y="2057212"/>
            <a:ext cx="5302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adam@carecompare.net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liban@carecompare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.net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65EA89-DAB4-470A-8275-89FF7C11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07" y="949002"/>
            <a:ext cx="10273002" cy="481482"/>
          </a:xfrm>
          <a:noFill/>
          <a:ln w="25400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sz="3200" b="1" dirty="0">
                <a:latin typeface="Gothic A1" pitchFamily="2" charset="-127"/>
                <a:ea typeface="Gothic A1" pitchFamily="2" charset="-127"/>
                <a:cs typeface="Gothic A1" pitchFamily="2" charset="-127"/>
              </a:rPr>
            </a:br>
            <a:r>
              <a:rPr lang="en-GB" sz="3200" b="1">
                <a:latin typeface="Gothic A1" pitchFamily="2" charset="-127"/>
                <a:ea typeface="Gothic A1" pitchFamily="2" charset="-127"/>
                <a:cs typeface="Gothic A1" pitchFamily="2" charset="-127"/>
              </a:rPr>
              <a:t>For further information, </a:t>
            </a:r>
            <a:r>
              <a:rPr lang="en-GB" sz="3200" b="1" dirty="0">
                <a:latin typeface="Gothic A1" pitchFamily="2" charset="-127"/>
                <a:ea typeface="Gothic A1" pitchFamily="2" charset="-127"/>
                <a:cs typeface="Gothic A1" pitchFamily="2" charset="-127"/>
              </a:rPr>
              <a:t>please contact:</a:t>
            </a:r>
            <a:endParaRPr sz="3200" b="1" dirty="0"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58678-9365-43B0-A68C-DA43F6AAB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81" y="4859181"/>
            <a:ext cx="3690489" cy="5683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C1B359-BB03-4477-9E0C-B401E1D0C4C8}"/>
              </a:ext>
            </a:extLst>
          </p:cNvPr>
          <p:cNvSpPr txBox="1">
            <a:spLocks/>
          </p:cNvSpPr>
          <p:nvPr/>
        </p:nvSpPr>
        <p:spPr bwMode="auto">
          <a:xfrm>
            <a:off x="3902546" y="4964966"/>
            <a:ext cx="5302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 A1" pitchFamily="2" charset="-127"/>
                <a:ea typeface="Gothic A1" pitchFamily="2" charset="-127"/>
                <a:cs typeface="Gothic A1" pitchFamily="2" charset="-127"/>
              </a:rPr>
              <a:t>Carecompare.net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CC18"/>
      </a:accent1>
      <a:accent2>
        <a:srgbClr val="00B050"/>
      </a:accent2>
      <a:accent3>
        <a:srgbClr val="757070"/>
      </a:accent3>
      <a:accent4>
        <a:srgbClr val="AEABAB"/>
      </a:accent4>
      <a:accent5>
        <a:srgbClr val="D0CECE"/>
      </a:accent5>
      <a:accent6>
        <a:srgbClr val="D8D8D8"/>
      </a:accent6>
      <a:hlink>
        <a:srgbClr val="7F7F7F"/>
      </a:hlink>
      <a:folHlink>
        <a:srgbClr val="538135"/>
      </a:folHlink>
    </a:clrScheme>
    <a:fontScheme name="Custom 6">
      <a:majorFont>
        <a:latin typeface="Nunito Sans 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Information Deck- CareCompare</Template>
  <TotalTime>114</TotalTime>
  <Words>458</Words>
  <Application>Microsoft Office PowerPoint</Application>
  <PresentationFormat>Widescreen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Gothic A1</vt:lpstr>
      <vt:lpstr>Nunito Sans Bold</vt:lpstr>
      <vt:lpstr>Office Theme</vt:lpstr>
      <vt:lpstr>1_Office Theme</vt:lpstr>
      <vt:lpstr>PowerPoint Presentation</vt:lpstr>
      <vt:lpstr>Introduction</vt:lpstr>
      <vt:lpstr>PowerPoint Presentation</vt:lpstr>
      <vt:lpstr>Current Mechanisms for Finding Care</vt:lpstr>
      <vt:lpstr>The Solution</vt:lpstr>
      <vt:lpstr>Benefits to Everyone in the Care System</vt:lpstr>
      <vt:lpstr>PowerPoint Presentation</vt:lpstr>
      <vt:lpstr>PowerPoint Presentation</vt:lpstr>
      <vt:lpstr> For further information, please contact: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Ali</dc:creator>
  <cp:lastModifiedBy>Adam Ali</cp:lastModifiedBy>
  <cp:revision>35</cp:revision>
  <dcterms:created xsi:type="dcterms:W3CDTF">2021-03-11T20:15:15Z</dcterms:created>
  <dcterms:modified xsi:type="dcterms:W3CDTF">2021-03-18T22:32:37Z</dcterms:modified>
</cp:coreProperties>
</file>