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21.png" ContentType="image/png"/>
  <Override PartName="/ppt/media/image6.jpeg" ContentType="image/jpeg"/>
  <Override PartName="/ppt/media/image10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jpeg" ContentType="image/jpeg"/>
  <Override PartName="/ppt/media/image20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wmf" ContentType="image/x-wmf"/>
  <Override PartName="/ppt/media/image29.jpeg" ContentType="image/jpeg"/>
  <Override PartName="/ppt/media/image30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latin typeface="Arial"/>
              </a:rPr>
              <a:t>Click to edit the 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68B6116-48CC-4F8D-B8EA-44B04BB1A2B3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C82AFB-0523-4B2F-97F8-826DE65AB325}" type="slidenum">
              <a:rPr b="0" lang="en-GB" sz="1200" spc="-1" strike="noStrike">
                <a:latin typeface="Times New Roman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7A885E9-8EF9-4ABE-8A1D-4765641185EC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0C1B4FB-FAB8-4ACC-A3AC-1AD3FCFF1532}" type="slidenum">
              <a:rPr b="0" lang="en-GB" sz="1200" spc="-1" strike="noStrike">
                <a:latin typeface="Times New Roman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3347640" cy="1188720"/>
          </a:xfrm>
          <a:prstGeom prst="rect">
            <a:avLst/>
          </a:prstGeom>
          <a:ln>
            <a:noFill/>
          </a:ln>
        </p:spPr>
      </p:pic>
      <p:pic>
        <p:nvPicPr>
          <p:cNvPr id="1" name="Picture 9" descr=""/>
          <p:cNvPicPr/>
          <p:nvPr/>
        </p:nvPicPr>
        <p:blipFill>
          <a:blip r:embed="rId3"/>
          <a:stretch/>
        </p:blipFill>
        <p:spPr>
          <a:xfrm>
            <a:off x="539640" y="522000"/>
            <a:ext cx="416520" cy="551160"/>
          </a:xfrm>
          <a:prstGeom prst="rect">
            <a:avLst/>
          </a:prstGeom>
          <a:ln>
            <a:noFill/>
          </a:ln>
        </p:spPr>
      </p:pic>
      <p:pic>
        <p:nvPicPr>
          <p:cNvPr id="2" name="Picture 7" descr=""/>
          <p:cNvPicPr/>
          <p:nvPr/>
        </p:nvPicPr>
        <p:blipFill>
          <a:blip r:embed="rId4"/>
          <a:stretch/>
        </p:blipFill>
        <p:spPr>
          <a:xfrm>
            <a:off x="6156000" y="297360"/>
            <a:ext cx="2573640" cy="78588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0" y="6813360"/>
            <a:ext cx="9143640" cy="71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3347640" cy="1188720"/>
          </a:xfrm>
          <a:prstGeom prst="rect">
            <a:avLst/>
          </a:prstGeom>
          <a:ln>
            <a:noFill/>
          </a:ln>
        </p:spPr>
      </p:pic>
      <p:pic>
        <p:nvPicPr>
          <p:cNvPr id="43" name="Picture 9" descr=""/>
          <p:cNvPicPr/>
          <p:nvPr/>
        </p:nvPicPr>
        <p:blipFill>
          <a:blip r:embed="rId3"/>
          <a:stretch/>
        </p:blipFill>
        <p:spPr>
          <a:xfrm>
            <a:off x="539640" y="522000"/>
            <a:ext cx="416520" cy="551160"/>
          </a:xfrm>
          <a:prstGeom prst="rect">
            <a:avLst/>
          </a:prstGeom>
          <a:ln>
            <a:noFill/>
          </a:ln>
        </p:spPr>
      </p:pic>
      <p:pic>
        <p:nvPicPr>
          <p:cNvPr id="44" name="Picture 7" descr=""/>
          <p:cNvPicPr/>
          <p:nvPr/>
        </p:nvPicPr>
        <p:blipFill>
          <a:blip r:embed="rId4"/>
          <a:stretch/>
        </p:blipFill>
        <p:spPr>
          <a:xfrm>
            <a:off x="6156000" y="297360"/>
            <a:ext cx="2573640" cy="7858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0" y="6813360"/>
            <a:ext cx="9143640" cy="71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467640" y="177264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285000"/>
            <a:ext cx="8229240" cy="28407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cppe.ac.uk/career/pcpep/pcpep-training-pathway#navTop" TargetMode="Externa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hyperlink" Target="http://www.midessexccg.nhs.uk/" TargetMode="External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mailto:Paula.Wilkinson@nhs.net" TargetMode="Externa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hyperlink" Target="https://pcm.prescqipp.info/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Getting more from your Pharmacist</a:t>
            </a:r>
            <a:br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GB" sz="3200" spc="-1" strike="noStrike">
                <a:solidFill>
                  <a:srgbClr val="8b8b8b"/>
                </a:solidFill>
                <a:latin typeface="Arial"/>
              </a:rPr>
              <a:t>Paula Wilkinson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GB" sz="3200" spc="-1" strike="noStrike">
                <a:solidFill>
                  <a:srgbClr val="8b8b8b"/>
                </a:solidFill>
                <a:latin typeface="Arial"/>
              </a:rPr>
              <a:t>Chief Pharmacist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GB" sz="3200" spc="-1" strike="noStrike">
                <a:solidFill>
                  <a:srgbClr val="8b8b8b"/>
                </a:solidFill>
                <a:latin typeface="Arial"/>
              </a:rPr>
              <a:t>Mid Essex CCG</a:t>
            </a:r>
            <a:endParaRPr b="0" lang="en-GB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251640" y="139464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The Practice Pharmacist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2175480" y="2508120"/>
            <a:ext cx="4381200" cy="2619000"/>
          </a:xfrm>
          <a:prstGeom prst="rect">
            <a:avLst/>
          </a:prstGeom>
          <a:ln>
            <a:noFill/>
          </a:ln>
        </p:spPr>
      </p:pic>
      <p:pic>
        <p:nvPicPr>
          <p:cNvPr id="143" name="Content Placeholder 3" descr=""/>
          <p:cNvPicPr/>
          <p:nvPr/>
        </p:nvPicPr>
        <p:blipFill>
          <a:blip r:embed="rId2"/>
          <a:stretch/>
        </p:blipFill>
        <p:spPr>
          <a:xfrm>
            <a:off x="7029000" y="5127480"/>
            <a:ext cx="1753560" cy="13791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60440" y="476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General Practice Pharmacists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209520" y="1581480"/>
            <a:ext cx="6954480" cy="429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GB" sz="1800" spc="-1" strike="noStrike">
                <a:solidFill>
                  <a:srgbClr val="000000"/>
                </a:solidFill>
                <a:latin typeface="Calibri"/>
              </a:rPr>
              <a:t>Primary care pharmacy education pathway- 18 months training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Training core themes</a:t>
            </a:r>
            <a:endParaRPr b="0" lang="en-GB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Fundamentals of general practice</a:t>
            </a:r>
            <a:endParaRPr b="0" lang="en-GB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Prescribing</a:t>
            </a:r>
            <a:endParaRPr b="0" lang="en-GB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Clinical assessment, examination and monitoring</a:t>
            </a:r>
            <a:endParaRPr b="0" lang="en-GB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Consultation and communication skills</a:t>
            </a:r>
            <a:endParaRPr b="0" lang="en-GB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Long-term condition management </a:t>
            </a:r>
            <a:endParaRPr b="0" lang="en-GB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Common ailments management</a:t>
            </a:r>
            <a:endParaRPr b="0" lang="en-GB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Medicines optimisation, multimorbidity and polypharmacy</a:t>
            </a:r>
            <a:endParaRPr b="0" lang="en-GB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Evidence-based medicine and safety</a:t>
            </a:r>
            <a:endParaRPr b="0" lang="en-GB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Leadership and management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41760" y="6046560"/>
            <a:ext cx="7194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https://www.cppe.ac.uk/career/pcpep/pcpep-training-pathway#navTop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</p:txBody>
      </p:sp>
      <p:pic>
        <p:nvPicPr>
          <p:cNvPr id="147" name="Picture 4" descr=""/>
          <p:cNvPicPr/>
          <p:nvPr/>
        </p:nvPicPr>
        <p:blipFill>
          <a:blip r:embed="rId2"/>
          <a:stretch/>
        </p:blipFill>
        <p:spPr>
          <a:xfrm>
            <a:off x="6300360" y="1545840"/>
            <a:ext cx="2514600" cy="3456000"/>
          </a:xfrm>
          <a:prstGeom prst="rect">
            <a:avLst/>
          </a:prstGeom>
          <a:ln>
            <a:noFill/>
          </a:ln>
        </p:spPr>
      </p:pic>
      <p:pic>
        <p:nvPicPr>
          <p:cNvPr id="148" name="Content Placeholder 3" descr=""/>
          <p:cNvPicPr/>
          <p:nvPr/>
        </p:nvPicPr>
        <p:blipFill>
          <a:blip r:embed="rId3"/>
          <a:stretch/>
        </p:blipFill>
        <p:spPr>
          <a:xfrm>
            <a:off x="7029000" y="5127480"/>
            <a:ext cx="1753560" cy="13791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-147960" y="1140840"/>
            <a:ext cx="925200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Role of practice clinical pharmacist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23640" y="2277000"/>
            <a:ext cx="8064360" cy="396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Repeat prescriptions/re-authorisation</a:t>
            </a:r>
            <a:endParaRPr b="0" lang="en-GB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Dealing with prescription queries</a:t>
            </a:r>
            <a:endParaRPr b="0" lang="en-GB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Medication reviews/medicines optimisation</a:t>
            </a:r>
            <a:endParaRPr b="0" lang="en-GB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Structured Medication Reviews</a:t>
            </a:r>
            <a:endParaRPr b="0" lang="en-GB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Minor ailments</a:t>
            </a:r>
            <a:endParaRPr b="0" lang="en-GB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Long-term conditions clinics</a:t>
            </a:r>
            <a:endParaRPr b="0" lang="en-GB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Care home patient management</a:t>
            </a:r>
            <a:endParaRPr b="0" lang="en-GB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Medication safety- drug alerts</a:t>
            </a:r>
            <a:endParaRPr b="0" lang="en-GB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Management of QOF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GB" sz="2400" spc="-1" strike="noStrike">
              <a:latin typeface="Arial"/>
            </a:endParaRPr>
          </a:p>
        </p:txBody>
      </p:sp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5531040" y="4437000"/>
            <a:ext cx="2857320" cy="1971360"/>
          </a:xfrm>
          <a:prstGeom prst="rect">
            <a:avLst/>
          </a:prstGeom>
          <a:ln>
            <a:noFill/>
          </a:ln>
        </p:spPr>
      </p:pic>
      <p:pic>
        <p:nvPicPr>
          <p:cNvPr id="152" name="Content Placeholder 3" descr=""/>
          <p:cNvPicPr/>
          <p:nvPr/>
        </p:nvPicPr>
        <p:blipFill>
          <a:blip r:embed="rId2"/>
          <a:stretch/>
        </p:blipFill>
        <p:spPr>
          <a:xfrm>
            <a:off x="6902280" y="2603160"/>
            <a:ext cx="1753560" cy="137916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ontent Placeholder 3" descr=""/>
          <p:cNvPicPr/>
          <p:nvPr/>
        </p:nvPicPr>
        <p:blipFill>
          <a:blip r:embed="rId1"/>
          <a:srcRect l="20377" t="11959" r="22371" b="7640"/>
          <a:stretch/>
        </p:blipFill>
        <p:spPr>
          <a:xfrm>
            <a:off x="611640" y="1484640"/>
            <a:ext cx="8352720" cy="51123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11240" y="1233720"/>
            <a:ext cx="56883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"/>
              </a:rPr>
              <a:t>Medicines Optimisation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155" name="Picture 3" descr=""/>
          <p:cNvPicPr/>
          <p:nvPr/>
        </p:nvPicPr>
        <p:blipFill>
          <a:blip r:embed="rId1"/>
          <a:stretch/>
        </p:blipFill>
        <p:spPr>
          <a:xfrm>
            <a:off x="2695680" y="2205000"/>
            <a:ext cx="3751920" cy="383760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6288120" y="2003040"/>
            <a:ext cx="3078000" cy="279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</a:rPr>
              <a:t>Medicines Management</a:t>
            </a:r>
            <a:endParaRPr b="0" lang="en-GB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High Cost Drugs proformas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Clinical pathways and medication guidelines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Traffic Lights and Grey List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Shared Care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General Prescribing Guidance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Patient Group Directions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Newsletters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Joint Mid Essex Formulary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6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www.midessexccg.nhs.uk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6269400" y="4834440"/>
            <a:ext cx="2801160" cy="18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</a:rPr>
              <a:t>Patient safety</a:t>
            </a:r>
            <a:endParaRPr b="0" lang="en-GB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Review high risk medicines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Reduce inappropriate use of antibiotics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Eclipse Live-reduce  risk of adverse events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Improved communications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0" y="2197440"/>
            <a:ext cx="3096000" cy="133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</a:rPr>
              <a:t>Improved patient experience</a:t>
            </a:r>
            <a:endParaRPr b="0" lang="en-GB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Support patients with LTC to get the most from  their medicines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Polypharmacy reviews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Informed choice of medicines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24840" y="3933000"/>
            <a:ext cx="3567240" cy="23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</a:rPr>
              <a:t>Improved Efficiency</a:t>
            </a:r>
            <a:endParaRPr b="0" lang="en-GB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Cost-effective choice of medi</a:t>
            </a: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cines to 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contain costs within budgets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Generic medicines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National guidelines e.g. NICE CG/</a:t>
            </a:r>
            <a:r>
              <a:rPr b="0" lang="en-GB" sz="1600" spc="-1" strike="noStrike">
                <a:solidFill>
                  <a:srgbClr val="ffffff"/>
                </a:solidFill>
                <a:latin typeface="Calibri"/>
              </a:rPr>
              <a:t>TA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Reduce wasted medicines</a:t>
            </a:r>
            <a:endParaRPr b="0" lang="en-GB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Partnerships in care-wider primary care team including pharmacy, social and voluntary sector</a:t>
            </a:r>
            <a:endParaRPr b="0" lang="en-GB" sz="1600" spc="-1" strike="noStrike"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33200" y="871560"/>
            <a:ext cx="8877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Get the most from your medicines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68360" y="2276640"/>
            <a:ext cx="352692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3"/>
          <p:cNvSpPr/>
          <p:nvPr/>
        </p:nvSpPr>
        <p:spPr>
          <a:xfrm>
            <a:off x="434520" y="2008800"/>
            <a:ext cx="4462920" cy="444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Review prescribed medicines with your doctor or pharmacist</a:t>
            </a:r>
            <a:endParaRPr b="0" lang="en-GB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Take medicines as prescribed</a:t>
            </a:r>
            <a:endParaRPr b="0" lang="en-GB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Don’t order what you don’t need</a:t>
            </a:r>
            <a:endParaRPr b="0" lang="en-GB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Don’t order what you are not taking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b="0" lang="en-GB" sz="24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5194440" y="2413080"/>
            <a:ext cx="3340080" cy="311148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380880" y="1772640"/>
            <a:ext cx="83815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Get to know your pharmacist</a:t>
            </a:r>
            <a:br/>
            <a:r>
              <a:rPr b="1" lang="en-US" sz="60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546120" y="4941000"/>
            <a:ext cx="8381520" cy="129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GB" sz="5000" spc="-1" strike="noStrike">
                <a:solidFill>
                  <a:srgbClr val="808080"/>
                </a:solidFill>
                <a:latin typeface="Arial"/>
              </a:rPr>
              <a:t>Paula Wilkinson</a:t>
            </a:r>
            <a:endParaRPr b="0" lang="en-GB" sz="5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GB" sz="5000" spc="-1" strike="noStrike">
                <a:solidFill>
                  <a:srgbClr val="808080"/>
                </a:solidFill>
                <a:latin typeface="Arial"/>
              </a:rPr>
              <a:t>Chief Pharmacist</a:t>
            </a:r>
            <a:endParaRPr b="0" lang="en-GB" sz="5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GB" sz="5000" spc="-1" strike="noStrike" u="sng">
                <a:solidFill>
                  <a:srgbClr val="000080"/>
                </a:solidFill>
                <a:uFillTx/>
                <a:latin typeface="Arial"/>
                <a:hlinkClick r:id="rId1"/>
              </a:rPr>
              <a:t>Paula.Wilkinson@nhs.net</a:t>
            </a:r>
            <a:endParaRPr b="0" lang="en-GB" sz="5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GB" sz="5000" spc="-1" strike="noStrike">
                <a:solidFill>
                  <a:srgbClr val="808080"/>
                </a:solidFill>
                <a:latin typeface="Arial"/>
              </a:rPr>
              <a:t>01245 398729</a:t>
            </a:r>
            <a:endParaRPr b="0" lang="en-GB" sz="5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GB" sz="5000" spc="-1" strike="noStrike">
                <a:solidFill>
                  <a:srgbClr val="808080"/>
                </a:solidFill>
                <a:latin typeface="Arial"/>
              </a:rPr>
              <a:t>07983156583</a:t>
            </a:r>
            <a:endParaRPr b="0" lang="en-GB" sz="5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n-GB" sz="50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2"/>
          <a:stretch/>
        </p:blipFill>
        <p:spPr>
          <a:xfrm>
            <a:off x="4491000" y="-5543640"/>
            <a:ext cx="3809520" cy="742680"/>
          </a:xfrm>
          <a:prstGeom prst="rect">
            <a:avLst/>
          </a:prstGeom>
          <a:ln>
            <a:noFill/>
          </a:ln>
        </p:spPr>
      </p:pic>
      <p:pic>
        <p:nvPicPr>
          <p:cNvPr id="167" name="Picture 3" descr=""/>
          <p:cNvPicPr/>
          <p:nvPr/>
        </p:nvPicPr>
        <p:blipFill>
          <a:blip r:embed="rId3"/>
          <a:stretch/>
        </p:blipFill>
        <p:spPr>
          <a:xfrm>
            <a:off x="1911240" y="2709000"/>
            <a:ext cx="5544360" cy="110052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1475640" y="3933000"/>
            <a:ext cx="6120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Calibri"/>
              </a:rPr>
              <a:t>You will be taking good advice!</a:t>
            </a:r>
            <a:endParaRPr b="0" lang="en-GB" sz="36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67640" y="76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Becoming a pharmacist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Content Placeholder 3" descr=""/>
          <p:cNvPicPr/>
          <p:nvPr/>
        </p:nvPicPr>
        <p:blipFill>
          <a:blip r:embed="rId1"/>
          <a:srcRect l="46073" t="28439" r="29128" b="18227"/>
          <a:stretch/>
        </p:blipFill>
        <p:spPr>
          <a:xfrm>
            <a:off x="2195640" y="1772640"/>
            <a:ext cx="4176000" cy="4320000"/>
          </a:xfrm>
          <a:prstGeom prst="rect">
            <a:avLst/>
          </a:prstGeom>
          <a:ln>
            <a:noFill/>
          </a:ln>
        </p:spPr>
      </p:pic>
      <p:pic>
        <p:nvPicPr>
          <p:cNvPr id="93" name="Picture 2" descr=""/>
          <p:cNvPicPr/>
          <p:nvPr/>
        </p:nvPicPr>
        <p:blipFill>
          <a:blip r:embed="rId2"/>
          <a:stretch/>
        </p:blipFill>
        <p:spPr>
          <a:xfrm>
            <a:off x="6084000" y="5050440"/>
            <a:ext cx="2161800" cy="120924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2306880" y="6260040"/>
            <a:ext cx="375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https://www.pharmacyregulation.org/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Picture 4" descr=""/>
          <p:cNvPicPr/>
          <p:nvPr/>
        </p:nvPicPr>
        <p:blipFill>
          <a:blip r:embed="rId3"/>
          <a:stretch/>
        </p:blipFill>
        <p:spPr>
          <a:xfrm>
            <a:off x="179640" y="1722240"/>
            <a:ext cx="1838160" cy="1838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67640" y="134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Post-graduate study</a:t>
            </a:r>
            <a:br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395640" y="1989000"/>
            <a:ext cx="8229240" cy="374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Diploma in clinical pharmacy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Masters in clinical pharmacy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Independent prescriber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Advanced Clinical Practitioner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Advanced Practice Framework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Member of Faculty-Royal Pharmaceutical Society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Consultant Pharmacist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Picture 4" descr=""/>
          <p:cNvPicPr/>
          <p:nvPr/>
        </p:nvPicPr>
        <p:blipFill>
          <a:blip r:embed="rId1"/>
          <a:stretch/>
        </p:blipFill>
        <p:spPr>
          <a:xfrm>
            <a:off x="6012000" y="2296440"/>
            <a:ext cx="1967400" cy="226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0" y="332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Clinical Pharmacist roles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1700280" y="1299600"/>
            <a:ext cx="2232000" cy="1656000"/>
          </a:xfrm>
          <a:prstGeom prst="ellipse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Community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395640" y="4509000"/>
            <a:ext cx="2232000" cy="1656000"/>
          </a:xfrm>
          <a:prstGeom prst="ellipse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Ambulance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4086360" y="1180800"/>
            <a:ext cx="2232000" cy="1656000"/>
          </a:xfrm>
          <a:prstGeom prst="ellipse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Hospital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4791240" y="5112000"/>
            <a:ext cx="2232000" cy="1656000"/>
          </a:xfrm>
          <a:prstGeom prst="ellipse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Prison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5" name="CustomShape 6"/>
          <p:cNvSpPr/>
          <p:nvPr/>
        </p:nvSpPr>
        <p:spPr>
          <a:xfrm>
            <a:off x="2548440" y="5112000"/>
            <a:ext cx="2232000" cy="1656000"/>
          </a:xfrm>
          <a:prstGeom prst="ellipse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Police Custody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6" name="CustomShape 7"/>
          <p:cNvSpPr/>
          <p:nvPr/>
        </p:nvSpPr>
        <p:spPr>
          <a:xfrm>
            <a:off x="6300360" y="3828240"/>
            <a:ext cx="2232000" cy="1656000"/>
          </a:xfrm>
          <a:prstGeom prst="ellipse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Primary Care (CCG)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7" name="CustomShape 8"/>
          <p:cNvSpPr/>
          <p:nvPr/>
        </p:nvSpPr>
        <p:spPr>
          <a:xfrm>
            <a:off x="6084000" y="1917360"/>
            <a:ext cx="2232000" cy="1839240"/>
          </a:xfrm>
          <a:prstGeom prst="ellipse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General Practice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3632040" y="2837160"/>
            <a:ext cx="1882080" cy="2203920"/>
          </a:xfrm>
          <a:prstGeom prst="rect">
            <a:avLst/>
          </a:prstGeom>
          <a:ln>
            <a:noFill/>
          </a:ln>
        </p:spPr>
      </p:pic>
      <p:sp>
        <p:nvSpPr>
          <p:cNvPr id="109" name="CustomShape 9"/>
          <p:cNvSpPr/>
          <p:nvPr/>
        </p:nvSpPr>
        <p:spPr>
          <a:xfrm>
            <a:off x="283680" y="2688840"/>
            <a:ext cx="2232000" cy="1656000"/>
          </a:xfrm>
          <a:prstGeom prst="ellipse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NHS111/OOH</a:t>
            </a:r>
            <a:endParaRPr b="0" lang="en-GB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67640" y="1772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The Community Pharmacist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3348000" y="2997000"/>
            <a:ext cx="2631960" cy="2495160"/>
          </a:xfrm>
          <a:prstGeom prst="rect">
            <a:avLst/>
          </a:prstGeom>
          <a:ln>
            <a:noFill/>
          </a:ln>
        </p:spPr>
      </p:pic>
      <p:pic>
        <p:nvPicPr>
          <p:cNvPr id="112" name="Picture 2" descr=""/>
          <p:cNvPicPr/>
          <p:nvPr/>
        </p:nvPicPr>
        <p:blipFill>
          <a:blip r:embed="rId2"/>
          <a:stretch/>
        </p:blipFill>
        <p:spPr>
          <a:xfrm>
            <a:off x="6618240" y="4500000"/>
            <a:ext cx="2084760" cy="20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95640" y="1052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Community Pharmacy Contract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539640" y="2277000"/>
            <a:ext cx="8229240" cy="388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Essential services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Dispensing Medicines and Appliances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Electronic Prescription Service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Repeat Dispensing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eRDs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Disposal of Unwanted Medicines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Public Health (Promotion of Health Lifestyles)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Clinical Governance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Signposting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Support for Self Care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Discharge Medicines Service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6506280" y="4293000"/>
            <a:ext cx="2084760" cy="20160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32720" y="2205000"/>
            <a:ext cx="8229240" cy="3848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Advanced Services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New Medicines Service (NMS)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Appliance Use Review (AUR)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Stoma Appliance Customisation (SAC)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Flu Vaccination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Community Pharmacy Consultation Service (CPCS)- Minor Ailments and Urgent Medicines-referrals from NHS111 or GPs (GPCPCS)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Hepatitis C Testing Service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C-19 LFT Distribution Service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Pandemic Delivery Service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32720" y="1062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Community Pharmacy Contract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6506280" y="4293000"/>
            <a:ext cx="2084760" cy="20160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23640" y="1350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Enhanced/Locally Commissioned Services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74120" y="2493000"/>
            <a:ext cx="8229240" cy="388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Smoking Cessation- commissioned by Provide through HLP- ECC funded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Sexual Health Services-commissioned by Provide through HLP- ECC funded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Needle Exchange- commissioned by Open Road- ECC funded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Supervised Consumption Methadone/Buprenorphine- commissioned by EPUT (Essex STaRS), ECC funded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NHS Health Checks- commissioned by ACE, ECC funded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Palliative Care CCG funded-MSE wide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COVID Vaccination service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6618240" y="4500000"/>
            <a:ext cx="2084760" cy="201600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852480" y="5548680"/>
            <a:ext cx="2069280" cy="5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100" spc="-1" strike="noStrike">
                <a:solidFill>
                  <a:srgbClr val="000000"/>
                </a:solidFill>
                <a:latin typeface="Calibri"/>
              </a:rPr>
              <a:t>Find nearest pharmacy to patient</a:t>
            </a:r>
            <a:endParaRPr b="0" lang="en-GB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1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https://pcm.prescqipp.info/</a:t>
            </a:r>
            <a:endParaRPr b="0" lang="en-GB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100" spc="-1" strike="noStrike"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6305760" y="4490280"/>
            <a:ext cx="2745000" cy="211716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91520" y="1049760"/>
            <a:ext cx="6192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Role of community clinical pharmacist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04560" y="1484640"/>
            <a:ext cx="5348520" cy="55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Support for Self Care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Community Pharmacy Consultation Service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Prevention of illness</a:t>
            </a:r>
            <a:endParaRPr b="0" lang="en-GB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Flu vaccination</a:t>
            </a:r>
            <a:endParaRPr b="0" lang="en-GB" sz="20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COVID vaccination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LTC monitoring e.g. BP, Asthma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Palliative Care Medicines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Medicines Optimisation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Dispensing Services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New Medicines Service (NMS)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Discharge Medicines Service</a:t>
            </a:r>
            <a:endParaRPr b="0" lang="en-GB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Education and Support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Public Health-Healthy Living Pharmacies</a:t>
            </a:r>
            <a:endParaRPr b="0" lang="en-GB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Smoking Cessation</a:t>
            </a:r>
            <a:endParaRPr b="0" lang="en-GB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Sexual Health</a:t>
            </a:r>
            <a:endParaRPr b="0" lang="en-GB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Hep C Testing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5070240" y="2186280"/>
            <a:ext cx="833760" cy="833760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en-GB" sz="900" spc="-1" strike="noStrike">
                <a:solidFill>
                  <a:srgbClr val="ffffff"/>
                </a:solidFill>
                <a:latin typeface="Calibri"/>
              </a:rPr>
              <a:t>Common Ailments</a:t>
            </a:r>
            <a:endParaRPr b="0" lang="en-GB" sz="9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 rot="1800000">
            <a:off x="5913360" y="2772360"/>
            <a:ext cx="221040" cy="28116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44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 extrusionH="63500" z="-70000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28" name="CustomShape 5"/>
          <p:cNvSpPr/>
          <p:nvPr/>
        </p:nvSpPr>
        <p:spPr>
          <a:xfrm>
            <a:off x="6154560" y="2812320"/>
            <a:ext cx="833760" cy="833760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en-GB" sz="900" spc="-1" strike="noStrike">
                <a:solidFill>
                  <a:srgbClr val="ffffff"/>
                </a:solidFill>
                <a:latin typeface="Calibri"/>
              </a:rPr>
              <a:t>Promotion Prevention  Protection</a:t>
            </a:r>
            <a:endParaRPr b="0" lang="en-GB" sz="900" spc="-1" strike="noStrike">
              <a:latin typeface="Arial"/>
            </a:endParaRPr>
          </a:p>
        </p:txBody>
      </p:sp>
      <p:sp>
        <p:nvSpPr>
          <p:cNvPr id="129" name="CustomShape 6"/>
          <p:cNvSpPr/>
          <p:nvPr/>
        </p:nvSpPr>
        <p:spPr>
          <a:xfrm rot="5400000">
            <a:off x="6461280" y="3708000"/>
            <a:ext cx="221040" cy="28116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08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 extrusionH="63500" z="-70000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30" name="CustomShape 7"/>
          <p:cNvSpPr/>
          <p:nvPr/>
        </p:nvSpPr>
        <p:spPr>
          <a:xfrm>
            <a:off x="6154560" y="4064400"/>
            <a:ext cx="833760" cy="833760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en-GB" sz="900" spc="-1" strike="noStrike">
                <a:solidFill>
                  <a:srgbClr val="ffffff"/>
                </a:solidFill>
                <a:latin typeface="Calibri"/>
              </a:rPr>
              <a:t>Early detection</a:t>
            </a:r>
            <a:endParaRPr b="0" lang="en-GB" sz="900" spc="-1" strike="noStrike">
              <a:latin typeface="Arial"/>
            </a:endParaRPr>
          </a:p>
        </p:txBody>
      </p:sp>
      <p:sp>
        <p:nvSpPr>
          <p:cNvPr id="131" name="CustomShape 8"/>
          <p:cNvSpPr/>
          <p:nvPr/>
        </p:nvSpPr>
        <p:spPr>
          <a:xfrm rot="9000000">
            <a:off x="5924520" y="4650480"/>
            <a:ext cx="221040" cy="28116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7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 extrusionH="63500" z="-70000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32" name="CustomShape 9"/>
          <p:cNvSpPr/>
          <p:nvPr/>
        </p:nvSpPr>
        <p:spPr>
          <a:xfrm>
            <a:off x="5070240" y="4690440"/>
            <a:ext cx="833760" cy="833760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en-GB" sz="900" spc="-1" strike="noStrike">
                <a:solidFill>
                  <a:srgbClr val="ffffff"/>
                </a:solidFill>
                <a:latin typeface="Calibri"/>
              </a:rPr>
              <a:t>Diagnosis &amp; Treatment</a:t>
            </a:r>
            <a:endParaRPr b="0" lang="en-GB" sz="900" spc="-1" strike="noStrike">
              <a:latin typeface="Arial"/>
            </a:endParaRPr>
          </a:p>
        </p:txBody>
      </p:sp>
      <p:sp>
        <p:nvSpPr>
          <p:cNvPr id="133" name="CustomShape 10"/>
          <p:cNvSpPr/>
          <p:nvPr/>
        </p:nvSpPr>
        <p:spPr>
          <a:xfrm rot="12600000">
            <a:off x="4840200" y="4656960"/>
            <a:ext cx="221040" cy="28116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36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 extrusionH="63500" z="-70000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34" name="CustomShape 11"/>
          <p:cNvSpPr/>
          <p:nvPr/>
        </p:nvSpPr>
        <p:spPr>
          <a:xfrm>
            <a:off x="3985920" y="4064400"/>
            <a:ext cx="833760" cy="833760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en-GB" sz="900" spc="-1" strike="noStrike">
                <a:solidFill>
                  <a:srgbClr val="ffffff"/>
                </a:solidFill>
                <a:latin typeface="Calibri"/>
              </a:rPr>
              <a:t>Initial supply and support</a:t>
            </a:r>
            <a:endParaRPr b="0" lang="en-GB" sz="900" spc="-1" strike="noStrike">
              <a:latin typeface="Arial"/>
            </a:endParaRPr>
          </a:p>
        </p:txBody>
      </p:sp>
      <p:sp>
        <p:nvSpPr>
          <p:cNvPr id="135" name="CustomShape 12"/>
          <p:cNvSpPr/>
          <p:nvPr/>
        </p:nvSpPr>
        <p:spPr>
          <a:xfrm rot="16200000">
            <a:off x="4291920" y="3720960"/>
            <a:ext cx="221040" cy="28116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 extrusionH="63500" z="-70000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36" name="CustomShape 13"/>
          <p:cNvSpPr/>
          <p:nvPr/>
        </p:nvSpPr>
        <p:spPr>
          <a:xfrm>
            <a:off x="3985920" y="2812320"/>
            <a:ext cx="833760" cy="833760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en-GB" sz="900" spc="-1" strike="noStrike">
                <a:solidFill>
                  <a:srgbClr val="ffffff"/>
                </a:solidFill>
                <a:latin typeface="Calibri"/>
              </a:rPr>
              <a:t>Ongoing adherence support</a:t>
            </a:r>
            <a:endParaRPr b="0" lang="en-GB" sz="900" spc="-1" strike="noStrike">
              <a:latin typeface="Arial"/>
            </a:endParaRPr>
          </a:p>
        </p:txBody>
      </p:sp>
      <p:sp>
        <p:nvSpPr>
          <p:cNvPr id="137" name="CustomShape 14"/>
          <p:cNvSpPr/>
          <p:nvPr/>
        </p:nvSpPr>
        <p:spPr>
          <a:xfrm rot="19800000">
            <a:off x="4828680" y="2778840"/>
            <a:ext cx="221040" cy="28116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80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 extrusionH="63500" z="-70000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38" name="CustomShape 15"/>
          <p:cNvSpPr/>
          <p:nvPr/>
        </p:nvSpPr>
        <p:spPr>
          <a:xfrm>
            <a:off x="4714560" y="3141000"/>
            <a:ext cx="1428480" cy="1428480"/>
          </a:xfrm>
          <a:prstGeom prst="ellipse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ffffff"/>
                </a:solidFill>
                <a:latin typeface="Calibri"/>
              </a:rPr>
              <a:t>PATIENT and PUBLIC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2"/>
          <a:stretch/>
        </p:blipFill>
        <p:spPr>
          <a:xfrm>
            <a:off x="3547800" y="5708160"/>
            <a:ext cx="1938960" cy="1007640"/>
          </a:xfrm>
          <a:prstGeom prst="rect">
            <a:avLst/>
          </a:prstGeom>
          <a:ln>
            <a:noFill/>
          </a:ln>
        </p:spPr>
      </p:pic>
      <p:pic>
        <p:nvPicPr>
          <p:cNvPr id="140" name="Picture 4" descr=""/>
          <p:cNvPicPr/>
          <p:nvPr/>
        </p:nvPicPr>
        <p:blipFill>
          <a:blip r:embed="rId3"/>
          <a:stretch/>
        </p:blipFill>
        <p:spPr>
          <a:xfrm>
            <a:off x="6300360" y="1257840"/>
            <a:ext cx="2643840" cy="15091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 Well draft PowerPoint template variant 1</Template>
  <TotalTime>595</TotalTime>
  <Application>LibreOffice/5.4.1.2$Windows_X86_64 LibreOffice_project/ea7cb86e6eeb2bf3a5af73a8f7777ac570321527</Application>
  <Words>597</Words>
  <Paragraphs>148</Paragraphs>
  <Company>CECSU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2016-02-22T11:23:53Z</dcterms:created>
  <dc:creator>Sharp James (06Q) NHS Mid Essex CCG</dc:creator>
  <dc:description/>
  <dc:language>en-GB</dc:language>
  <cp:lastModifiedBy>WILKINSON, Paula (NHS MID ESSEX CCG)</cp:lastModifiedBy>
  <dcterms:modified xsi:type="dcterms:W3CDTF">2021-04-14T22:33:00Z</dcterms:modified>
  <cp:revision>59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CECSU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16</vt:i4>
  </property>
</Properties>
</file>