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304" r:id="rId4"/>
    <p:sldId id="261" r:id="rId5"/>
    <p:sldId id="305" r:id="rId6"/>
    <p:sldId id="301" r:id="rId7"/>
    <p:sldId id="273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5F8"/>
    <a:srgbClr val="DA1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6"/>
    <p:restoredTop sz="70601"/>
  </p:normalViewPr>
  <p:slideViewPr>
    <p:cSldViewPr snapToGrid="0" snapToObjects="1">
      <p:cViewPr varScale="1">
        <p:scale>
          <a:sx n="111" d="100"/>
          <a:sy n="111" d="100"/>
        </p:scale>
        <p:origin x="30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8A75-D24D-BE44-B4A2-59E70FDB565A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5C64-B738-F145-B38B-AF0D95C0F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6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AC82AFB-0523-4B2F-97F8-826DE65AB325}" type="slidenum">
              <a:rPr lang="en-GB" sz="1200" b="0" strike="noStrike" spc="-1">
                <a:latin typeface="Times New Roman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51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AC82AFB-0523-4B2F-97F8-826DE65AB325}" type="slidenum">
              <a:rPr lang="en-GB" sz="1200" b="0" strike="noStrike" spc="-1">
                <a:latin typeface="Times New Roman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04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5C64-B738-F145-B38B-AF0D95C0F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DFB1-8F30-9D4F-A0FE-02DA4EF8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9EF66-938B-1A49-B0F5-404743ABB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E05D-59A6-9045-94A0-FC8EEBE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9BB4-9D2A-6C4A-9068-509BE56C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0149-1CEF-2C49-B302-F6861AD0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CFBB-1F2E-E949-8587-AF969010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8CD61-99FE-5545-B964-F876F862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0191-B687-4647-9B9D-5F0EEFD0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A4B0-79F6-4642-88F8-D68D0988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C532-18F7-D54B-AD9B-2533A5B1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8702F-8309-9C43-A7B1-1E09395EA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C5794-66CF-334E-B3F1-1EACE6373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D5F61-198E-304B-AC31-A8902730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D9616-F276-6B47-B7A4-0723A64B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3EAD6-429D-4B40-A536-BDF97AE7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9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02C2-4A26-5C42-9D63-D63FE2AE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14CD-A751-474A-870F-69B5C4D4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49F21-40F6-2841-8FF9-708CEFAB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A9DE-52BA-BB44-A7E7-C68A87BB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5969-86EB-644E-94AF-85AC67B2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787D-55F1-8F4E-9522-65A1651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1DC37-0798-8E4F-BEC6-108745C86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9E8F8-DD20-7247-A0AC-F522916A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F2EA-EAD5-C340-BA52-874E9C2E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F92-CA73-9044-A4F7-C80FB290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3ECE-B2AC-3A4F-8E52-7588200A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8FDF-2562-9644-95C2-857EBC1CF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627E9-5364-FC45-8024-5D44C339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5719F-4FAD-814F-BADA-B155F304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9AD4-CAA3-3940-8ADD-BD8FB976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BE96C-AFB5-3944-BB8B-2448766A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9552-A68C-AC4E-99B4-DCCB59A7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87969-F5EF-3D49-B599-669026D3D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01E14-0D19-1A44-BCEA-59E9F7CA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F13A3-4822-BB43-A5C1-9A129C77A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91C68-B383-F84B-BCD3-E6F84E321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B7014-FB51-3E4A-B5BE-A2653DDC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F1BBC-EE0A-B641-B336-5B04051C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BC7FA-E6D9-0140-951D-63F62BB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396F-F3CF-914A-801D-E7E16132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CF268-4135-7446-BF9D-E21AEC88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147EF-7208-6149-84C8-1FEAB7ED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E3250-FDB2-414B-8D64-F7C9D3E0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BD89A-0D53-404F-BE41-0128249C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527CC-853B-B046-86E9-61EFA229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57AD9-D24E-BB49-9C48-4CBC23E3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6D29-8D57-5F4F-A5FE-D28CAA87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AEB1-90B4-5C44-8A1E-65D7A7704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A6E70-8F28-2149-9870-3629271F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D76DB-4E3E-654D-B97B-CD7CB9B3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6EB70-D7E0-9B48-A8F8-9B1FD020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23EBF-C7C6-364B-9886-26732BD4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1304-0DEC-5F4C-944D-4FD4953D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534E7-4580-6648-B053-EE7FDEAF2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2F75E-7B98-7B4A-8556-3A82D5410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66FA4-8246-4344-BA2F-EA007A94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92330-D56B-E845-845D-770BA1D3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9CB88-B03D-4645-A870-C46E3D56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27ADE-B8DF-EB47-94EA-1FF90484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F483-9613-A64B-BE28-599452DA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E22F-B76B-5246-A556-495BA4C3A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3BA4-0A49-9247-AABF-8D7C10E8AC2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F2AB-1A65-AB4B-AB38-9ACA3569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3058-24AD-FD40-AB04-0834C4B0D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1735-3D3C-0D41-91B7-53043A92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england.pldp@nhs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119"/>
            <a:ext cx="12192000" cy="406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701088" y="298053"/>
            <a:ext cx="3087075" cy="1393332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BDF264-9D3D-DD49-BDF6-B543B1E09B32}"/>
              </a:ext>
            </a:extLst>
          </p:cNvPr>
          <p:cNvSpPr txBox="1"/>
          <p:nvPr/>
        </p:nvSpPr>
        <p:spPr>
          <a:xfrm>
            <a:off x="89210" y="2341756"/>
            <a:ext cx="119095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Citizens’ Senate meeting no 35</a:t>
            </a:r>
          </a:p>
          <a:p>
            <a:r>
              <a:rPr lang="en-US" sz="3200" baseline="30000" dirty="0">
                <a:solidFill>
                  <a:schemeClr val="bg1"/>
                </a:solidFill>
              </a:rPr>
              <a:t>22nd </a:t>
            </a:r>
            <a:r>
              <a:rPr lang="en-US" sz="3200" dirty="0">
                <a:solidFill>
                  <a:schemeClr val="bg1"/>
                </a:solidFill>
              </a:rPr>
              <a:t> February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0442F-0DB8-5A45-9695-E5770E5415D4}"/>
              </a:ext>
            </a:extLst>
          </p:cNvPr>
          <p:cNvSpPr txBox="1"/>
          <p:nvPr/>
        </p:nvSpPr>
        <p:spPr>
          <a:xfrm>
            <a:off x="0" y="4407899"/>
            <a:ext cx="441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Presenter:	Trevor Fernandes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569E0-BD05-7D4C-BBA7-56DC9FE021CA}"/>
              </a:ext>
            </a:extLst>
          </p:cNvPr>
          <p:cNvSpPr txBox="1"/>
          <p:nvPr/>
        </p:nvSpPr>
        <p:spPr>
          <a:xfrm>
            <a:off x="0" y="4783323"/>
            <a:ext cx="420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Moderator:	Godwin </a:t>
            </a:r>
            <a:r>
              <a:rPr lang="en-US" sz="2400" dirty="0" err="1">
                <a:solidFill>
                  <a:schemeClr val="bg1"/>
                </a:solidFill>
              </a:rPr>
              <a:t>Daudu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951097" y="168349"/>
            <a:ext cx="2815613" cy="1316435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C4777F2-CB91-EF4D-9C31-7ED627853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231"/>
            <a:ext cx="12202178" cy="45001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0F60C-10BC-1045-9DB9-07A5DF2B2E07}"/>
              </a:ext>
            </a:extLst>
          </p:cNvPr>
          <p:cNvSpPr txBox="1"/>
          <p:nvPr/>
        </p:nvSpPr>
        <p:spPr>
          <a:xfrm>
            <a:off x="134172" y="2358124"/>
            <a:ext cx="120257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</a:rPr>
              <a:t>Involvement in programmes, services, policy &amp; research</a:t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</a:rPr>
              <a:t>Access to specialist Health Professionals and speakers</a:t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</a:rPr>
              <a:t>Information and guidance on NHS policy and service change</a:t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</a:rPr>
              <a:t>Support innovation for patient benefit</a:t>
            </a:r>
          </a:p>
          <a:p>
            <a:pPr marL="342900" indent="-342900" fontAlgn="base">
              <a:buFont typeface="Wingdings" pitchFamily="2" charset="2"/>
              <a:buChar char="Ø"/>
            </a:pPr>
            <a:endParaRPr lang="en-GB" sz="2800" b="1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</a:rPr>
              <a:t>Training and </a:t>
            </a:r>
            <a:r>
              <a:rPr lang="en-GB" sz="2800" b="1" dirty="0" err="1">
                <a:solidFill>
                  <a:schemeClr val="bg1"/>
                </a:solidFill>
              </a:rPr>
              <a:t>developmet</a:t>
            </a:r>
            <a:r>
              <a:rPr lang="en-GB" sz="2800" b="1" dirty="0">
                <a:solidFill>
                  <a:schemeClr val="bg1"/>
                </a:solidFill>
              </a:rPr>
              <a:t> opportunities</a:t>
            </a:r>
          </a:p>
          <a:p>
            <a:pPr marL="342900" indent="-342900" fontAlgn="base">
              <a:buFont typeface="Wingdings" pitchFamily="2" charset="2"/>
              <a:buChar char="Ø"/>
            </a:pP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07B8E-BD5B-FE46-B9D7-F8026346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6" y="1168010"/>
            <a:ext cx="5978251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3D6E5-2C7F-0243-BC95-47CD2E7383A3}"/>
              </a:ext>
            </a:extLst>
          </p:cNvPr>
          <p:cNvSpPr txBox="1"/>
          <p:nvPr/>
        </p:nvSpPr>
        <p:spPr>
          <a:xfrm>
            <a:off x="3849218" y="845026"/>
            <a:ext cx="422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Extend the Patient Voice</a:t>
            </a:r>
          </a:p>
        </p:txBody>
      </p:sp>
    </p:spTree>
    <p:extLst>
      <p:ext uri="{BB962C8B-B14F-4D97-AF65-F5344CB8AC3E}">
        <p14:creationId xmlns:p14="http://schemas.microsoft.com/office/powerpoint/2010/main" val="7137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951097" y="187584"/>
            <a:ext cx="2815613" cy="1316435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64B70-8BB6-264F-9CC4-DAF3DD8220DC}"/>
              </a:ext>
            </a:extLst>
          </p:cNvPr>
          <p:cNvSpPr txBox="1"/>
          <p:nvPr/>
        </p:nvSpPr>
        <p:spPr>
          <a:xfrm>
            <a:off x="4624984" y="628501"/>
            <a:ext cx="294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Member Profiles</a:t>
            </a:r>
          </a:p>
        </p:txBody>
      </p:sp>
      <p:pic>
        <p:nvPicPr>
          <p:cNvPr id="10" name="Picture 9" descr="A group of people's faces&#10;&#10;Description automatically generated with low confidence">
            <a:extLst>
              <a:ext uri="{FF2B5EF4-FFF2-40B4-BE49-F238E27FC236}">
                <a16:creationId xmlns:a16="http://schemas.microsoft.com/office/drawing/2014/main" id="{8F77996C-4B81-4E4C-B83C-8E3F4EA26A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r="7201"/>
          <a:stretch/>
        </p:blipFill>
        <p:spPr>
          <a:xfrm>
            <a:off x="7536161" y="1717249"/>
            <a:ext cx="4189730" cy="307990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C1C2FD-7CE3-FF4D-AEAA-22CFE6FF5D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2" b="38210"/>
          <a:stretch/>
        </p:blipFill>
        <p:spPr>
          <a:xfrm>
            <a:off x="7123043" y="4797152"/>
            <a:ext cx="4459356" cy="1842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1F08CD-73D2-5347-8433-F0FE75F7EF6B}"/>
              </a:ext>
            </a:extLst>
          </p:cNvPr>
          <p:cNvSpPr txBox="1"/>
          <p:nvPr/>
        </p:nvSpPr>
        <p:spPr>
          <a:xfrm>
            <a:off x="365335" y="1793687"/>
            <a:ext cx="6405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Name/Profile - about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Lived experience - e.g.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 - locality where you are most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Main Role – e.g. PPG rep, Community Champion </a:t>
            </a: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Organisations you are involved in, if 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Profile photo</a:t>
            </a:r>
          </a:p>
        </p:txBody>
      </p:sp>
    </p:spTree>
    <p:extLst>
      <p:ext uri="{BB962C8B-B14F-4D97-AF65-F5344CB8AC3E}">
        <p14:creationId xmlns:p14="http://schemas.microsoft.com/office/powerpoint/2010/main" val="41993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951097" y="168349"/>
            <a:ext cx="2815613" cy="1316435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64B70-8BB6-264F-9CC4-DAF3DD8220DC}"/>
              </a:ext>
            </a:extLst>
          </p:cNvPr>
          <p:cNvSpPr txBox="1"/>
          <p:nvPr/>
        </p:nvSpPr>
        <p:spPr>
          <a:xfrm>
            <a:off x="5356465" y="639214"/>
            <a:ext cx="251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Agenda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1597D-CAB7-7242-88E3-32C5B88B3740}"/>
              </a:ext>
            </a:extLst>
          </p:cNvPr>
          <p:cNvSpPr txBox="1"/>
          <p:nvPr/>
        </p:nvSpPr>
        <p:spPr>
          <a:xfrm>
            <a:off x="1797516" y="1466070"/>
            <a:ext cx="839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800" b="1" dirty="0"/>
              <a:t>Citizens’ Senate and Eastern AHSN events /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AB23-78B3-7D41-9C4B-D139AF5B20AF}"/>
              </a:ext>
            </a:extLst>
          </p:cNvPr>
          <p:cNvSpPr txBox="1"/>
          <p:nvPr/>
        </p:nvSpPr>
        <p:spPr>
          <a:xfrm>
            <a:off x="527381" y="2389823"/>
            <a:ext cx="1132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24</a:t>
            </a:r>
            <a:r>
              <a:rPr lang="en-US" sz="2400" baseline="30000" dirty="0"/>
              <a:t>th</a:t>
            </a:r>
            <a:r>
              <a:rPr lang="en-US" sz="2400" dirty="0"/>
              <a:t> Nov -  Eastern Company meeting - raising awareness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14 Dec  - Lunch &amp; share event - meeting new intake of Project Managers and Advisors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27</a:t>
            </a:r>
            <a:r>
              <a:rPr lang="en-US" sz="2400" baseline="30000" dirty="0"/>
              <a:t>th</a:t>
            </a:r>
            <a:r>
              <a:rPr lang="en-US" sz="2400" dirty="0"/>
              <a:t> Jan 2022 - Insight to Impact masterclass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Peer Leader Development Programme - </a:t>
            </a:r>
            <a:r>
              <a:rPr lang="en-US" sz="2400" dirty="0">
                <a:hlinkClick r:id="rId7"/>
              </a:rPr>
              <a:t>england.pldp@nhs.net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GB" sz="5100" b="1" spc="-1" dirty="0">
                <a:solidFill>
                  <a:srgbClr val="000000"/>
                </a:solidFill>
                <a:latin typeface="Arial"/>
              </a:rPr>
              <a:t>EAHSN National Portfolio</a:t>
            </a:r>
            <a:endParaRPr lang="en-US" sz="4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895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en-GB" sz="3200" spc="-1" dirty="0">
                <a:solidFill>
                  <a:srgbClr val="8B8B8B"/>
                </a:solidFill>
                <a:latin typeface="Arial"/>
              </a:rPr>
              <a:t>Nick Clarke, Principal Advisor </a:t>
            </a:r>
            <a:endParaRPr lang="en-GB" sz="3200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D934C-5CF9-9B47-8EB5-3A546578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46" y="542316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70396-68F0-B242-8A25-B3B21C126287}"/>
              </a:ext>
            </a:extLst>
          </p:cNvPr>
          <p:cNvSpPr txBox="1"/>
          <p:nvPr/>
        </p:nvSpPr>
        <p:spPr>
          <a:xfrm>
            <a:off x="4467301" y="632605"/>
            <a:ext cx="413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Eastern National Mandate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9A1AFD-530E-C341-82AA-06D2E65B2CFB}"/>
              </a:ext>
            </a:extLst>
          </p:cNvPr>
          <p:cNvGrpSpPr/>
          <p:nvPr/>
        </p:nvGrpSpPr>
        <p:grpSpPr>
          <a:xfrm>
            <a:off x="9746341" y="305132"/>
            <a:ext cx="2020369" cy="1191384"/>
            <a:chOff x="9253777" y="298053"/>
            <a:chExt cx="2534386" cy="9612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CBFA62-2AF7-0C4A-BA08-9081FE926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9299EF-6108-814B-B467-44885E52D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DD2EA1-843C-054E-BCD0-E2C2A5D84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1809847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655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5100" b="1" spc="-1" dirty="0">
                <a:solidFill>
                  <a:srgbClr val="000000"/>
                </a:solidFill>
                <a:latin typeface="Arial"/>
              </a:rPr>
              <a:t>Remote Monitoring</a:t>
            </a:r>
            <a:endParaRPr lang="en-US" sz="4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895600" y="3886200"/>
            <a:ext cx="6400440" cy="84784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en-GB" sz="3200" spc="-1" dirty="0">
                <a:solidFill>
                  <a:srgbClr val="8B8B8B"/>
                </a:solidFill>
                <a:latin typeface="Arial"/>
              </a:rPr>
              <a:t>Kevin </a:t>
            </a:r>
            <a:r>
              <a:rPr lang="en-GB" sz="3200" spc="-1" dirty="0" err="1">
                <a:solidFill>
                  <a:srgbClr val="8B8B8B"/>
                </a:solidFill>
                <a:latin typeface="Arial"/>
              </a:rPr>
              <a:t>Minier</a:t>
            </a:r>
            <a:endParaRPr lang="en-GB" sz="3200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D934C-5CF9-9B47-8EB5-3A546578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70396-68F0-B242-8A25-B3B21C126287}"/>
              </a:ext>
            </a:extLst>
          </p:cNvPr>
          <p:cNvSpPr txBox="1"/>
          <p:nvPr/>
        </p:nvSpPr>
        <p:spPr>
          <a:xfrm>
            <a:off x="4849792" y="639214"/>
            <a:ext cx="301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Sharing Experience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9A1AFD-530E-C341-82AA-06D2E65B2CFB}"/>
              </a:ext>
            </a:extLst>
          </p:cNvPr>
          <p:cNvGrpSpPr/>
          <p:nvPr/>
        </p:nvGrpSpPr>
        <p:grpSpPr>
          <a:xfrm>
            <a:off x="9746341" y="305132"/>
            <a:ext cx="2020369" cy="1191384"/>
            <a:chOff x="9253777" y="298053"/>
            <a:chExt cx="2534386" cy="9612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CBFA62-2AF7-0C4A-BA08-9081FE926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9299EF-6108-814B-B467-44885E52D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DD2EA1-843C-054E-BCD0-E2C2A5D84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1809847" cy="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951097" y="168349"/>
            <a:ext cx="2815613" cy="1316435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64B70-8BB6-264F-9CC4-DAF3DD8220DC}"/>
              </a:ext>
            </a:extLst>
          </p:cNvPr>
          <p:cNvSpPr txBox="1"/>
          <p:nvPr/>
        </p:nvSpPr>
        <p:spPr>
          <a:xfrm>
            <a:off x="4342825" y="587228"/>
            <a:ext cx="39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Care Compare Update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406E1-7059-A445-9BAC-60D6783D79BF}"/>
              </a:ext>
            </a:extLst>
          </p:cNvPr>
          <p:cNvSpPr txBox="1"/>
          <p:nvPr/>
        </p:nvSpPr>
        <p:spPr>
          <a:xfrm>
            <a:off x="3975124" y="3173618"/>
            <a:ext cx="467773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Dr Adam Ali </a:t>
            </a:r>
            <a:r>
              <a:rPr lang="en-GB" sz="2400" b="1" dirty="0" err="1"/>
              <a:t>BMBCh</a:t>
            </a:r>
            <a:r>
              <a:rPr lang="en-GB" sz="2400" b="1" dirty="0"/>
              <a:t>, MA, MRCS</a:t>
            </a:r>
            <a:endParaRPr lang="en-GB" sz="2400" dirty="0"/>
          </a:p>
          <a:p>
            <a:r>
              <a:rPr lang="en-GB" sz="2400" dirty="0"/>
              <a:t>Director &amp; Co-Founder</a:t>
            </a:r>
          </a:p>
          <a:p>
            <a:endParaRPr lang="en-GB" sz="2400" dirty="0"/>
          </a:p>
          <a:p>
            <a:pPr lvl="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2000"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adam@carecompare.net</a:t>
            </a:r>
          </a:p>
          <a:p>
            <a:pPr lvl="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2000" dirty="0" err="1">
                <a:latin typeface="Gothic A1" pitchFamily="2" charset="-127"/>
                <a:ea typeface="Gothic A1" pitchFamily="2" charset="-127"/>
                <a:cs typeface="Gothic A1" pitchFamily="2" charset="-127"/>
              </a:rPr>
              <a:t>liban@carecompare.net</a:t>
            </a:r>
            <a:endParaRPr lang="en-US" altLang="en-US" sz="2000" dirty="0"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FBF94-26F5-E642-952D-3CE6CF9E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3" y="1304243"/>
            <a:ext cx="4811332" cy="14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BCB427-72AC-AE42-9FAF-BEEBBF5C694B}"/>
              </a:ext>
            </a:extLst>
          </p:cNvPr>
          <p:cNvSpPr txBox="1"/>
          <p:nvPr/>
        </p:nvSpPr>
        <p:spPr>
          <a:xfrm>
            <a:off x="5266853" y="5353702"/>
            <a:ext cx="209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Carecompare.net</a:t>
            </a:r>
          </a:p>
        </p:txBody>
      </p:sp>
    </p:spTree>
    <p:extLst>
      <p:ext uri="{BB962C8B-B14F-4D97-AF65-F5344CB8AC3E}">
        <p14:creationId xmlns:p14="http://schemas.microsoft.com/office/powerpoint/2010/main" val="65845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9E8B2-5BDA-9A43-A90D-E79C1F63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48" y="542317"/>
            <a:ext cx="6348395" cy="7170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A67E-C141-AD45-BAB5-3BD4584FA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32656"/>
            <a:ext cx="2512932" cy="1152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46C25F-9B49-3D4C-BCF7-5A2D5F388A01}"/>
              </a:ext>
            </a:extLst>
          </p:cNvPr>
          <p:cNvGrpSpPr/>
          <p:nvPr/>
        </p:nvGrpSpPr>
        <p:grpSpPr>
          <a:xfrm>
            <a:off x="8951097" y="168349"/>
            <a:ext cx="2815613" cy="1316435"/>
            <a:chOff x="9253777" y="298053"/>
            <a:chExt cx="2534386" cy="961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CA33F-EB68-CF46-A911-6BEBC8D32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85549" y="298053"/>
              <a:ext cx="1602614" cy="4885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4E5659-2335-104A-9608-DD14D98E9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53777" y="420167"/>
              <a:ext cx="942722" cy="8391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964B70-8BB6-264F-9CC4-DAF3DD8220DC}"/>
              </a:ext>
            </a:extLst>
          </p:cNvPr>
          <p:cNvSpPr txBox="1"/>
          <p:nvPr/>
        </p:nvSpPr>
        <p:spPr>
          <a:xfrm>
            <a:off x="5356465" y="639214"/>
            <a:ext cx="251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50F8-5B1A-744C-AFA4-D93EB9E34F2E}"/>
              </a:ext>
            </a:extLst>
          </p:cNvPr>
          <p:cNvSpPr txBox="1"/>
          <p:nvPr/>
        </p:nvSpPr>
        <p:spPr>
          <a:xfrm>
            <a:off x="559146" y="1509805"/>
            <a:ext cx="111090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Welcome &amp; introductions</a:t>
            </a:r>
            <a:r>
              <a:rPr lang="en-GB" sz="2000" dirty="0"/>
              <a:t>.  </a:t>
            </a:r>
            <a:r>
              <a:rPr lang="en-GB" sz="2000" i="1" dirty="0"/>
              <a:t>Welcome to new members and guests</a:t>
            </a:r>
            <a:endParaRPr lang="en-GB" sz="2000" dirty="0"/>
          </a:p>
          <a:p>
            <a:r>
              <a:rPr lang="en-GB" sz="2000" i="1" dirty="0"/>
              <a:t> </a:t>
            </a:r>
            <a:endParaRPr lang="en-GB" sz="2000" dirty="0"/>
          </a:p>
          <a:p>
            <a:r>
              <a:rPr lang="en-GB" sz="2000" b="1" dirty="0"/>
              <a:t>Member Profile details</a:t>
            </a:r>
            <a:r>
              <a:rPr lang="en-GB" sz="2000" dirty="0"/>
              <a:t> - Why do we need this?  - Kevin </a:t>
            </a:r>
            <a:r>
              <a:rPr lang="en-GB" sz="2000" dirty="0" err="1"/>
              <a:t>Minier</a:t>
            </a:r>
            <a:endParaRPr lang="en-GB" sz="2000" dirty="0"/>
          </a:p>
          <a:p>
            <a:br>
              <a:rPr lang="en-GB" sz="2000" i="1" dirty="0"/>
            </a:br>
            <a:r>
              <a:rPr lang="en-GB" sz="2000" b="1" dirty="0"/>
              <a:t>Update on Citizens Senate activity</a:t>
            </a:r>
            <a:r>
              <a:rPr lang="en-GB" sz="2000" dirty="0"/>
              <a:t>.  </a:t>
            </a:r>
          </a:p>
          <a:p>
            <a:r>
              <a:rPr lang="en-GB" sz="2000" dirty="0"/>
              <a:t> </a:t>
            </a:r>
          </a:p>
          <a:p>
            <a:r>
              <a:rPr lang="en-GB" sz="2000" b="1" dirty="0"/>
              <a:t>Eastern AHSN update</a:t>
            </a:r>
            <a:r>
              <a:rPr lang="en-GB" sz="2000" dirty="0"/>
              <a:t> - portfolio and national mandates - Nick Clarke</a:t>
            </a:r>
          </a:p>
          <a:p>
            <a:r>
              <a:rPr lang="en-GB" sz="2000" dirty="0"/>
              <a:t> </a:t>
            </a:r>
            <a:br>
              <a:rPr lang="en-GB" sz="2000" i="1" dirty="0"/>
            </a:br>
            <a:r>
              <a:rPr lang="en-GB" sz="2000" b="1" dirty="0"/>
              <a:t>CS sharing experiences</a:t>
            </a:r>
            <a:r>
              <a:rPr lang="en-GB" sz="2000" dirty="0"/>
              <a:t> </a:t>
            </a:r>
          </a:p>
          <a:p>
            <a:br>
              <a:rPr lang="en-GB" sz="2000" dirty="0"/>
            </a:br>
            <a:r>
              <a:rPr lang="en-GB" sz="2000" b="1" dirty="0"/>
              <a:t>Update on Care Compare - Adam Ali</a:t>
            </a:r>
            <a:r>
              <a:rPr lang="en-GB" sz="2000" dirty="0"/>
              <a:t>  </a:t>
            </a:r>
          </a:p>
          <a:p>
            <a:br>
              <a:rPr lang="en-GB" sz="2000" dirty="0"/>
            </a:br>
            <a:r>
              <a:rPr lang="en-GB" sz="2000" b="1" dirty="0"/>
              <a:t>AOB</a:t>
            </a:r>
            <a:r>
              <a:rPr lang="en-GB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9533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275</Words>
  <Application>Microsoft Macintosh PowerPoint</Application>
  <PresentationFormat>Widescreen</PresentationFormat>
  <Paragraphs>65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Gothic A1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Fernandes</dc:creator>
  <cp:lastModifiedBy>Trevor Fernandes</cp:lastModifiedBy>
  <cp:revision>134</cp:revision>
  <cp:lastPrinted>2021-03-15T22:46:14Z</cp:lastPrinted>
  <dcterms:created xsi:type="dcterms:W3CDTF">2020-08-17T14:03:30Z</dcterms:created>
  <dcterms:modified xsi:type="dcterms:W3CDTF">2022-02-20T22:04:29Z</dcterms:modified>
</cp:coreProperties>
</file>