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10" r:id="rId5"/>
    <p:sldMasterId id="2147483816" r:id="rId6"/>
  </p:sldMasterIdLst>
  <p:notesMasterIdLst>
    <p:notesMasterId r:id="rId27"/>
  </p:notesMasterIdLst>
  <p:handoutMasterIdLst>
    <p:handoutMasterId r:id="rId28"/>
  </p:handoutMasterIdLst>
  <p:sldIdLst>
    <p:sldId id="517" r:id="rId7"/>
    <p:sldId id="502" r:id="rId8"/>
    <p:sldId id="503" r:id="rId9"/>
    <p:sldId id="504" r:id="rId10"/>
    <p:sldId id="505" r:id="rId11"/>
    <p:sldId id="527" r:id="rId12"/>
    <p:sldId id="524" r:id="rId13"/>
    <p:sldId id="529" r:id="rId14"/>
    <p:sldId id="528" r:id="rId15"/>
    <p:sldId id="522" r:id="rId16"/>
    <p:sldId id="523" r:id="rId17"/>
    <p:sldId id="507" r:id="rId18"/>
    <p:sldId id="508" r:id="rId19"/>
    <p:sldId id="525" r:id="rId20"/>
    <p:sldId id="531" r:id="rId21"/>
    <p:sldId id="526" r:id="rId22"/>
    <p:sldId id="514" r:id="rId23"/>
    <p:sldId id="516" r:id="rId24"/>
    <p:sldId id="532" r:id="rId25"/>
    <p:sldId id="530" r:id="rId26"/>
  </p:sldIdLst>
  <p:sldSz cx="9144000" cy="6858000" type="screen4x3"/>
  <p:notesSz cx="6808788" cy="9940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on" id="{6C807DBC-8C92-7C42-84D5-1C59FCFB9E44}">
          <p14:sldIdLst>
            <p14:sldId id="517"/>
          </p14:sldIdLst>
        </p14:section>
        <p14:section name="STG intro and narrative" id="{37815739-B6A9-491E-805F-B01D95378064}">
          <p14:sldIdLst>
            <p14:sldId id="502"/>
            <p14:sldId id="503"/>
            <p14:sldId id="504"/>
            <p14:sldId id="505"/>
            <p14:sldId id="527"/>
            <p14:sldId id="524"/>
            <p14:sldId id="529"/>
            <p14:sldId id="528"/>
            <p14:sldId id="522"/>
            <p14:sldId id="523"/>
            <p14:sldId id="507"/>
            <p14:sldId id="508"/>
            <p14:sldId id="525"/>
            <p14:sldId id="531"/>
            <p14:sldId id="526"/>
            <p14:sldId id="514"/>
          </p14:sldIdLst>
        </p14:section>
        <p14:section name="STG programme info" id="{02EDB3EC-F986-453A-B9CD-5951F08CBC08}">
          <p14:sldIdLst>
            <p14:sldId id="516"/>
            <p14:sldId id="532"/>
            <p14:sldId id="530"/>
          </p14:sldIdLst>
        </p14:section>
      </p14:sectionLst>
    </p:ext>
    <p:ext uri="{EFAFB233-063F-42B5-8137-9DF3F51BA10A}">
      <p15:sldGuideLst xmlns="" xmlns:p15="http://schemas.microsoft.com/office/powerpoint/2012/main">
        <p15:guide id="1" orient="horz" pos="1204">
          <p15:clr>
            <a:srgbClr val="A4A3A4"/>
          </p15:clr>
        </p15:guide>
        <p15:guide id="2" pos="3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2C6"/>
    <a:srgbClr val="CCECFF"/>
    <a:srgbClr val="CC66FF"/>
    <a:srgbClr val="00ADC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0867" autoAdjust="0"/>
    <p:restoredTop sz="76686" autoAdjust="0"/>
  </p:normalViewPr>
  <p:slideViewPr>
    <p:cSldViewPr snapToGrid="0" snapToObjects="1">
      <p:cViewPr>
        <p:scale>
          <a:sx n="80" d="100"/>
          <a:sy n="80" d="100"/>
        </p:scale>
        <p:origin x="-58" y="1238"/>
      </p:cViewPr>
      <p:guideLst>
        <p:guide orient="horz" pos="1204"/>
        <p:guide pos="3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81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Sheet1!$B$3</c:f>
              <c:strCache>
                <c:ptCount val="1"/>
                <c:pt idx="0">
                  <c:v>NE Hants and Farnham CCG</c:v>
                </c:pt>
              </c:strCache>
            </c:strRef>
          </c:tx>
          <c:invertIfNegative val="0"/>
          <c:cat>
            <c:strRef>
              <c:f>Sheet1!$C$2:$E$2</c:f>
              <c:strCache>
                <c:ptCount val="3"/>
                <c:pt idx="0">
                  <c:v>2015-16</c:v>
                </c:pt>
                <c:pt idx="1">
                  <c:v>2016-17</c:v>
                </c:pt>
                <c:pt idx="2">
                  <c:v>2017-18</c:v>
                </c:pt>
              </c:strCache>
            </c:strRef>
          </c:cat>
          <c:val>
            <c:numRef>
              <c:f>Sheet1!$C$3:$E$3</c:f>
              <c:numCache>
                <c:formatCode>0%</c:formatCode>
                <c:ptCount val="3"/>
                <c:pt idx="0" formatCode="General">
                  <c:v>0</c:v>
                </c:pt>
                <c:pt idx="1">
                  <c:v>0.16</c:v>
                </c:pt>
                <c:pt idx="2">
                  <c:v>-0.05</c:v>
                </c:pt>
              </c:numCache>
            </c:numRef>
          </c:val>
        </c:ser>
        <c:ser>
          <c:idx val="1"/>
          <c:order val="1"/>
          <c:tx>
            <c:strRef>
              <c:f>Sheet1!$B$4</c:f>
              <c:strCache>
                <c:ptCount val="1"/>
                <c:pt idx="0">
                  <c:v>Surrey Heath CCG</c:v>
                </c:pt>
              </c:strCache>
            </c:strRef>
          </c:tx>
          <c:invertIfNegative val="0"/>
          <c:cat>
            <c:strRef>
              <c:f>Sheet1!$C$2:$E$2</c:f>
              <c:strCache>
                <c:ptCount val="3"/>
                <c:pt idx="0">
                  <c:v>2015-16</c:v>
                </c:pt>
                <c:pt idx="1">
                  <c:v>2016-17</c:v>
                </c:pt>
                <c:pt idx="2">
                  <c:v>2017-18</c:v>
                </c:pt>
              </c:strCache>
            </c:strRef>
          </c:cat>
          <c:val>
            <c:numRef>
              <c:f>Sheet1!$C$4:$E$4</c:f>
              <c:numCache>
                <c:formatCode>0%</c:formatCode>
                <c:ptCount val="3"/>
                <c:pt idx="0">
                  <c:v>-0.04</c:v>
                </c:pt>
                <c:pt idx="1">
                  <c:v>0.08</c:v>
                </c:pt>
                <c:pt idx="2">
                  <c:v>-0.1</c:v>
                </c:pt>
              </c:numCache>
            </c:numRef>
          </c:val>
        </c:ser>
        <c:ser>
          <c:idx val="2"/>
          <c:order val="2"/>
          <c:tx>
            <c:strRef>
              <c:f>Sheet1!$B$5</c:f>
              <c:strCache>
                <c:ptCount val="1"/>
                <c:pt idx="0">
                  <c:v>Bracknell and Ascot CCG</c:v>
                </c:pt>
              </c:strCache>
            </c:strRef>
          </c:tx>
          <c:invertIfNegative val="0"/>
          <c:cat>
            <c:strRef>
              <c:f>Sheet1!$C$2:$E$2</c:f>
              <c:strCache>
                <c:ptCount val="3"/>
                <c:pt idx="0">
                  <c:v>2015-16</c:v>
                </c:pt>
                <c:pt idx="1">
                  <c:v>2016-17</c:v>
                </c:pt>
                <c:pt idx="2">
                  <c:v>2017-18</c:v>
                </c:pt>
              </c:strCache>
            </c:strRef>
          </c:cat>
          <c:val>
            <c:numRef>
              <c:f>Sheet1!$C$5:$E$5</c:f>
              <c:numCache>
                <c:formatCode>0%</c:formatCode>
                <c:ptCount val="3"/>
                <c:pt idx="0">
                  <c:v>-0.01</c:v>
                </c:pt>
                <c:pt idx="1">
                  <c:v>0.05</c:v>
                </c:pt>
                <c:pt idx="2">
                  <c:v>0.02</c:v>
                </c:pt>
              </c:numCache>
            </c:numRef>
          </c:val>
        </c:ser>
        <c:dLbls>
          <c:showLegendKey val="0"/>
          <c:showVal val="0"/>
          <c:showCatName val="0"/>
          <c:showSerName val="0"/>
          <c:showPercent val="0"/>
          <c:showBubbleSize val="0"/>
        </c:dLbls>
        <c:gapWidth val="150"/>
        <c:axId val="158361856"/>
        <c:axId val="158371840"/>
      </c:barChart>
      <c:catAx>
        <c:axId val="158361856"/>
        <c:scaling>
          <c:orientation val="minMax"/>
        </c:scaling>
        <c:delete val="0"/>
        <c:axPos val="b"/>
        <c:majorTickMark val="out"/>
        <c:minorTickMark val="none"/>
        <c:tickLblPos val="low"/>
        <c:crossAx val="158371840"/>
        <c:crosses val="autoZero"/>
        <c:auto val="1"/>
        <c:lblAlgn val="ctr"/>
        <c:lblOffset val="100"/>
        <c:noMultiLvlLbl val="0"/>
      </c:catAx>
      <c:valAx>
        <c:axId val="158371840"/>
        <c:scaling>
          <c:orientation val="minMax"/>
        </c:scaling>
        <c:delete val="0"/>
        <c:axPos val="l"/>
        <c:numFmt formatCode="0%" sourceLinked="0"/>
        <c:majorTickMark val="out"/>
        <c:minorTickMark val="none"/>
        <c:tickLblPos val="nextTo"/>
        <c:crossAx val="158361856"/>
        <c:crosses val="autoZero"/>
        <c:crossBetween val="between"/>
      </c:valAx>
    </c:plotArea>
    <c:legend>
      <c:legendPos val="t"/>
      <c:layout/>
      <c:overlay val="0"/>
      <c:txPr>
        <a:bodyPr/>
        <a:lstStyle/>
        <a:p>
          <a:pPr>
            <a:defRPr sz="8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Sheet1!$B$17</c:f>
              <c:strCache>
                <c:ptCount val="1"/>
                <c:pt idx="0">
                  <c:v>NE Hants and Farnham CCG</c:v>
                </c:pt>
              </c:strCache>
            </c:strRef>
          </c:tx>
          <c:invertIfNegative val="0"/>
          <c:cat>
            <c:strRef>
              <c:f>Sheet1!$C$16:$E$16</c:f>
              <c:strCache>
                <c:ptCount val="3"/>
                <c:pt idx="0">
                  <c:v>2015-16</c:v>
                </c:pt>
                <c:pt idx="1">
                  <c:v>2016-17</c:v>
                </c:pt>
                <c:pt idx="2">
                  <c:v>2017-18</c:v>
                </c:pt>
              </c:strCache>
            </c:strRef>
          </c:cat>
          <c:val>
            <c:numRef>
              <c:f>Sheet1!$C$17:$E$17</c:f>
              <c:numCache>
                <c:formatCode>0%</c:formatCode>
                <c:ptCount val="3"/>
                <c:pt idx="0">
                  <c:v>0.08</c:v>
                </c:pt>
                <c:pt idx="1">
                  <c:v>0.03</c:v>
                </c:pt>
                <c:pt idx="2">
                  <c:v>-0.01</c:v>
                </c:pt>
              </c:numCache>
            </c:numRef>
          </c:val>
        </c:ser>
        <c:ser>
          <c:idx val="1"/>
          <c:order val="1"/>
          <c:tx>
            <c:strRef>
              <c:f>Sheet1!$B$18</c:f>
              <c:strCache>
                <c:ptCount val="1"/>
                <c:pt idx="0">
                  <c:v>Surrey Heath CCG</c:v>
                </c:pt>
              </c:strCache>
            </c:strRef>
          </c:tx>
          <c:invertIfNegative val="0"/>
          <c:cat>
            <c:strRef>
              <c:f>Sheet1!$C$16:$E$16</c:f>
              <c:strCache>
                <c:ptCount val="3"/>
                <c:pt idx="0">
                  <c:v>2015-16</c:v>
                </c:pt>
                <c:pt idx="1">
                  <c:v>2016-17</c:v>
                </c:pt>
                <c:pt idx="2">
                  <c:v>2017-18</c:v>
                </c:pt>
              </c:strCache>
            </c:strRef>
          </c:cat>
          <c:val>
            <c:numRef>
              <c:f>Sheet1!$C$18:$E$18</c:f>
              <c:numCache>
                <c:formatCode>0%</c:formatCode>
                <c:ptCount val="3"/>
                <c:pt idx="0">
                  <c:v>0.06</c:v>
                </c:pt>
                <c:pt idx="1">
                  <c:v>0.14000000000000001</c:v>
                </c:pt>
                <c:pt idx="2">
                  <c:v>-0.03</c:v>
                </c:pt>
              </c:numCache>
            </c:numRef>
          </c:val>
        </c:ser>
        <c:ser>
          <c:idx val="2"/>
          <c:order val="2"/>
          <c:tx>
            <c:strRef>
              <c:f>Sheet1!$B$19</c:f>
              <c:strCache>
                <c:ptCount val="1"/>
                <c:pt idx="0">
                  <c:v>Bracknell and Ascot CCG</c:v>
                </c:pt>
              </c:strCache>
            </c:strRef>
          </c:tx>
          <c:invertIfNegative val="0"/>
          <c:cat>
            <c:strRef>
              <c:f>Sheet1!$C$16:$E$16</c:f>
              <c:strCache>
                <c:ptCount val="3"/>
                <c:pt idx="0">
                  <c:v>2015-16</c:v>
                </c:pt>
                <c:pt idx="1">
                  <c:v>2016-17</c:v>
                </c:pt>
                <c:pt idx="2">
                  <c:v>2017-18</c:v>
                </c:pt>
              </c:strCache>
            </c:strRef>
          </c:cat>
          <c:val>
            <c:numRef>
              <c:f>Sheet1!$C$19:$E$19</c:f>
              <c:numCache>
                <c:formatCode>0%</c:formatCode>
                <c:ptCount val="3"/>
                <c:pt idx="0">
                  <c:v>0.15</c:v>
                </c:pt>
                <c:pt idx="1">
                  <c:v>0.06</c:v>
                </c:pt>
                <c:pt idx="2">
                  <c:v>-0.03</c:v>
                </c:pt>
              </c:numCache>
            </c:numRef>
          </c:val>
        </c:ser>
        <c:dLbls>
          <c:showLegendKey val="0"/>
          <c:showVal val="0"/>
          <c:showCatName val="0"/>
          <c:showSerName val="0"/>
          <c:showPercent val="0"/>
          <c:showBubbleSize val="0"/>
        </c:dLbls>
        <c:gapWidth val="150"/>
        <c:axId val="158274688"/>
        <c:axId val="158276224"/>
      </c:barChart>
      <c:catAx>
        <c:axId val="158274688"/>
        <c:scaling>
          <c:orientation val="minMax"/>
        </c:scaling>
        <c:delete val="0"/>
        <c:axPos val="b"/>
        <c:majorTickMark val="out"/>
        <c:minorTickMark val="none"/>
        <c:tickLblPos val="low"/>
        <c:crossAx val="158276224"/>
        <c:crosses val="autoZero"/>
        <c:auto val="1"/>
        <c:lblAlgn val="ctr"/>
        <c:lblOffset val="100"/>
        <c:noMultiLvlLbl val="0"/>
      </c:catAx>
      <c:valAx>
        <c:axId val="158276224"/>
        <c:scaling>
          <c:orientation val="minMax"/>
          <c:max val="0.2"/>
        </c:scaling>
        <c:delete val="0"/>
        <c:axPos val="l"/>
        <c:numFmt formatCode="0%" sourceLinked="1"/>
        <c:majorTickMark val="out"/>
        <c:minorTickMark val="none"/>
        <c:tickLblPos val="nextTo"/>
        <c:crossAx val="158274688"/>
        <c:crosses val="autoZero"/>
        <c:crossBetween val="between"/>
        <c:minorUnit val="5.000000000000001E-2"/>
      </c:valAx>
    </c:plotArea>
    <c:legend>
      <c:legendPos val="t"/>
      <c:layout/>
      <c:overlay val="0"/>
      <c:txPr>
        <a:bodyPr/>
        <a:lstStyle/>
        <a:p>
          <a:pPr>
            <a:defRPr sz="800"/>
          </a:pPr>
          <a:endParaRPr lang="en-U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217" cy="496326"/>
          </a:xfrm>
          <a:prstGeom prst="rect">
            <a:avLst/>
          </a:prstGeom>
        </p:spPr>
        <p:txBody>
          <a:bodyPr vert="horz" lIns="91861" tIns="45930" rIns="91861" bIns="45930" rtlCol="0"/>
          <a:lstStyle>
            <a:lvl1pPr algn="l">
              <a:defRPr sz="1200"/>
            </a:lvl1pPr>
          </a:lstStyle>
          <a:p>
            <a:endParaRPr lang="en-US" dirty="0"/>
          </a:p>
        </p:txBody>
      </p:sp>
      <p:sp>
        <p:nvSpPr>
          <p:cNvPr id="3" name="Date Placeholder 2"/>
          <p:cNvSpPr>
            <a:spLocks noGrp="1"/>
          </p:cNvSpPr>
          <p:nvPr>
            <p:ph type="dt" sz="quarter" idx="1"/>
          </p:nvPr>
        </p:nvSpPr>
        <p:spPr>
          <a:xfrm>
            <a:off x="3855981" y="0"/>
            <a:ext cx="2951217" cy="496326"/>
          </a:xfrm>
          <a:prstGeom prst="rect">
            <a:avLst/>
          </a:prstGeom>
        </p:spPr>
        <p:txBody>
          <a:bodyPr vert="horz" lIns="91861" tIns="45930" rIns="91861" bIns="45930" rtlCol="0"/>
          <a:lstStyle>
            <a:lvl1pPr algn="r">
              <a:defRPr sz="1200"/>
            </a:lvl1pPr>
          </a:lstStyle>
          <a:p>
            <a:fld id="{A291D71F-2657-BF40-9BA8-1341E8D62F20}" type="datetime1">
              <a:rPr lang="en-GB" smtClean="0"/>
              <a:t>25/04/2018</a:t>
            </a:fld>
            <a:endParaRPr lang="en-US" dirty="0"/>
          </a:p>
        </p:txBody>
      </p:sp>
      <p:sp>
        <p:nvSpPr>
          <p:cNvPr id="4" name="Footer Placeholder 3"/>
          <p:cNvSpPr>
            <a:spLocks noGrp="1"/>
          </p:cNvSpPr>
          <p:nvPr>
            <p:ph type="ftr" sz="quarter" idx="2"/>
          </p:nvPr>
        </p:nvSpPr>
        <p:spPr>
          <a:xfrm>
            <a:off x="0" y="9441397"/>
            <a:ext cx="2951217" cy="497927"/>
          </a:xfrm>
          <a:prstGeom prst="rect">
            <a:avLst/>
          </a:prstGeom>
        </p:spPr>
        <p:txBody>
          <a:bodyPr vert="horz" lIns="91861" tIns="45930" rIns="91861" bIns="4593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55981" y="9441397"/>
            <a:ext cx="2951217" cy="497927"/>
          </a:xfrm>
          <a:prstGeom prst="rect">
            <a:avLst/>
          </a:prstGeom>
        </p:spPr>
        <p:txBody>
          <a:bodyPr vert="horz" lIns="91861" tIns="45930" rIns="91861" bIns="45930" rtlCol="0" anchor="b"/>
          <a:lstStyle>
            <a:lvl1pPr algn="r">
              <a:defRPr sz="1200"/>
            </a:lvl1pPr>
          </a:lstStyle>
          <a:p>
            <a:fld id="{4F5EE869-81EB-AC4C-B612-80DE4181CDD1}" type="slidenum">
              <a:rPr lang="en-US" smtClean="0"/>
              <a:t>‹#›</a:t>
            </a:fld>
            <a:endParaRPr lang="en-US" dirty="0"/>
          </a:p>
        </p:txBody>
      </p:sp>
    </p:spTree>
    <p:extLst>
      <p:ext uri="{BB962C8B-B14F-4D97-AF65-F5344CB8AC3E}">
        <p14:creationId xmlns:p14="http://schemas.microsoft.com/office/powerpoint/2010/main" val="32424458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217" cy="496326"/>
          </a:xfrm>
          <a:prstGeom prst="rect">
            <a:avLst/>
          </a:prstGeom>
        </p:spPr>
        <p:txBody>
          <a:bodyPr vert="horz" lIns="91861" tIns="45930" rIns="91861" bIns="45930" rtlCol="0"/>
          <a:lstStyle>
            <a:lvl1pPr algn="l">
              <a:defRPr sz="1200"/>
            </a:lvl1pPr>
          </a:lstStyle>
          <a:p>
            <a:endParaRPr lang="en-US" dirty="0"/>
          </a:p>
        </p:txBody>
      </p:sp>
      <p:sp>
        <p:nvSpPr>
          <p:cNvPr id="3" name="Date Placeholder 2"/>
          <p:cNvSpPr>
            <a:spLocks noGrp="1"/>
          </p:cNvSpPr>
          <p:nvPr>
            <p:ph type="dt" idx="1"/>
          </p:nvPr>
        </p:nvSpPr>
        <p:spPr>
          <a:xfrm>
            <a:off x="3855981" y="0"/>
            <a:ext cx="2951217" cy="496326"/>
          </a:xfrm>
          <a:prstGeom prst="rect">
            <a:avLst/>
          </a:prstGeom>
        </p:spPr>
        <p:txBody>
          <a:bodyPr vert="horz" lIns="91861" tIns="45930" rIns="91861" bIns="45930" rtlCol="0"/>
          <a:lstStyle>
            <a:lvl1pPr algn="r">
              <a:defRPr sz="1200"/>
            </a:lvl1pPr>
          </a:lstStyle>
          <a:p>
            <a:fld id="{937A70F4-2FAD-3E41-BF6C-C5B1EEDE06E7}" type="datetime1">
              <a:rPr lang="en-GB" smtClean="0"/>
              <a:t>25/04/2018</a:t>
            </a:fld>
            <a:endParaRPr lang="en-US" dirty="0"/>
          </a:p>
        </p:txBody>
      </p:sp>
      <p:sp>
        <p:nvSpPr>
          <p:cNvPr id="4" name="Slide Image Placeholder 3"/>
          <p:cNvSpPr>
            <a:spLocks noGrp="1" noRot="1" noChangeAspect="1"/>
          </p:cNvSpPr>
          <p:nvPr>
            <p:ph type="sldImg" idx="2"/>
          </p:nvPr>
        </p:nvSpPr>
        <p:spPr>
          <a:xfrm>
            <a:off x="919163" y="746125"/>
            <a:ext cx="4970462" cy="3727450"/>
          </a:xfrm>
          <a:prstGeom prst="rect">
            <a:avLst/>
          </a:prstGeom>
          <a:noFill/>
          <a:ln w="12700">
            <a:solidFill>
              <a:prstClr val="black"/>
            </a:solidFill>
          </a:ln>
        </p:spPr>
        <p:txBody>
          <a:bodyPr vert="horz" lIns="91861" tIns="45930" rIns="91861" bIns="45930" rtlCol="0" anchor="ctr"/>
          <a:lstStyle/>
          <a:p>
            <a:endParaRPr lang="en-US" dirty="0"/>
          </a:p>
        </p:txBody>
      </p:sp>
      <p:sp>
        <p:nvSpPr>
          <p:cNvPr id="5" name="Notes Placeholder 4"/>
          <p:cNvSpPr>
            <a:spLocks noGrp="1"/>
          </p:cNvSpPr>
          <p:nvPr>
            <p:ph type="body" sz="quarter" idx="3"/>
          </p:nvPr>
        </p:nvSpPr>
        <p:spPr>
          <a:xfrm>
            <a:off x="680562" y="4721500"/>
            <a:ext cx="5447666" cy="4473336"/>
          </a:xfrm>
          <a:prstGeom prst="rect">
            <a:avLst/>
          </a:prstGeom>
        </p:spPr>
        <p:txBody>
          <a:bodyPr vert="horz" lIns="91861" tIns="45930" rIns="91861" bIns="4593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9441397"/>
            <a:ext cx="2951217" cy="497927"/>
          </a:xfrm>
          <a:prstGeom prst="rect">
            <a:avLst/>
          </a:prstGeom>
        </p:spPr>
        <p:txBody>
          <a:bodyPr vert="horz" lIns="91861" tIns="45930" rIns="91861" bIns="4593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5981" y="9441397"/>
            <a:ext cx="2951217" cy="497927"/>
          </a:xfrm>
          <a:prstGeom prst="rect">
            <a:avLst/>
          </a:prstGeom>
        </p:spPr>
        <p:txBody>
          <a:bodyPr vert="horz" lIns="91861" tIns="45930" rIns="91861" bIns="45930" rtlCol="0" anchor="b"/>
          <a:lstStyle>
            <a:lvl1pPr algn="r">
              <a:defRPr sz="1200"/>
            </a:lvl1pPr>
          </a:lstStyle>
          <a:p>
            <a:fld id="{4957A7B8-EAD2-9846-9761-91C91B5D58B6}" type="slidenum">
              <a:rPr lang="en-US" smtClean="0"/>
              <a:t>‹#›</a:t>
            </a:fld>
            <a:endParaRPr lang="en-US" dirty="0"/>
          </a:p>
        </p:txBody>
      </p:sp>
    </p:spTree>
    <p:extLst>
      <p:ext uri="{BB962C8B-B14F-4D97-AF65-F5344CB8AC3E}">
        <p14:creationId xmlns:p14="http://schemas.microsoft.com/office/powerpoint/2010/main" val="104624081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Thank</a:t>
            </a:r>
            <a:r>
              <a:rPr lang="en-GB" baseline="0" dirty="0" smtClean="0"/>
              <a:t> you for opportunity to talk to you </a:t>
            </a:r>
          </a:p>
          <a:p>
            <a:pPr marL="171450" indent="-171450">
              <a:buFont typeface="Arial" panose="020B0604020202020204" pitchFamily="34" charset="0"/>
              <a:buChar char="•"/>
            </a:pPr>
            <a:r>
              <a:rPr lang="en-GB" baseline="0" dirty="0" smtClean="0"/>
              <a:t>Give you information on the NCM programme in particular the vanguards</a:t>
            </a:r>
          </a:p>
          <a:p>
            <a:pPr marL="171450" indent="-171450">
              <a:buFont typeface="Arial" panose="020B0604020202020204" pitchFamily="34" charset="0"/>
              <a:buChar char="•"/>
            </a:pPr>
            <a:r>
              <a:rPr lang="en-GB" baseline="0" dirty="0" smtClean="0"/>
              <a:t>Give you examples of how care has improved and the impact for patients and systems </a:t>
            </a:r>
          </a:p>
          <a:p>
            <a:pPr marL="171450" indent="-171450">
              <a:buFont typeface="Arial" panose="020B0604020202020204" pitchFamily="34" charset="0"/>
              <a:buChar char="•"/>
            </a:pPr>
            <a:r>
              <a:rPr lang="en-GB" baseline="0" dirty="0" smtClean="0"/>
              <a:t>How we are transitioning to ICSs</a:t>
            </a:r>
          </a:p>
          <a:p>
            <a:pPr marL="171450" indent="-171450">
              <a:buFont typeface="Arial" panose="020B0604020202020204" pitchFamily="34" charset="0"/>
              <a:buChar char="•"/>
            </a:pPr>
            <a:r>
              <a:rPr lang="en-GB" baseline="0" dirty="0" smtClean="0"/>
              <a:t>Where you can find further information on best practice from the new care models programme </a:t>
            </a:r>
          </a:p>
          <a:p>
            <a:pPr marL="171450" indent="-171450">
              <a:buFont typeface="Arial" panose="020B0604020202020204" pitchFamily="34" charset="0"/>
              <a:buChar char="•"/>
            </a:pPr>
            <a:r>
              <a:rPr lang="en-GB" baseline="0" dirty="0" smtClean="0"/>
              <a:t>Run through the presentation and have the opportunity for questions at the end </a:t>
            </a:r>
            <a:endParaRPr lang="en-GB" dirty="0"/>
          </a:p>
        </p:txBody>
      </p:sp>
      <p:sp>
        <p:nvSpPr>
          <p:cNvPr id="4" name="Slide Number Placeholder 3"/>
          <p:cNvSpPr>
            <a:spLocks noGrp="1"/>
          </p:cNvSpPr>
          <p:nvPr>
            <p:ph type="sldNum" sz="quarter" idx="10"/>
          </p:nvPr>
        </p:nvSpPr>
        <p:spPr/>
        <p:txBody>
          <a:bodyPr/>
          <a:lstStyle/>
          <a:p>
            <a:fld id="{4957A7B8-EAD2-9846-9761-91C91B5D58B6}" type="slidenum">
              <a:rPr lang="en-US" smtClean="0"/>
              <a:t>1</a:t>
            </a:fld>
            <a:endParaRPr lang="en-US" dirty="0"/>
          </a:p>
        </p:txBody>
      </p:sp>
    </p:spTree>
    <p:extLst>
      <p:ext uri="{BB962C8B-B14F-4D97-AF65-F5344CB8AC3E}">
        <p14:creationId xmlns:p14="http://schemas.microsoft.com/office/powerpoint/2010/main" val="3046206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baseline="0" dirty="0" smtClean="0"/>
          </a:p>
        </p:txBody>
      </p:sp>
      <p:sp>
        <p:nvSpPr>
          <p:cNvPr id="4" name="Slide Number Placeholder 3"/>
          <p:cNvSpPr>
            <a:spLocks noGrp="1"/>
          </p:cNvSpPr>
          <p:nvPr>
            <p:ph type="sldNum" sz="quarter" idx="10"/>
          </p:nvPr>
        </p:nvSpPr>
        <p:spPr/>
        <p:txBody>
          <a:bodyPr/>
          <a:lstStyle/>
          <a:p>
            <a:fld id="{4957A7B8-EAD2-9846-9761-91C91B5D58B6}" type="slidenum">
              <a:rPr lang="en-US" smtClean="0"/>
              <a:t>2</a:t>
            </a:fld>
            <a:endParaRPr lang="en-US" dirty="0"/>
          </a:p>
        </p:txBody>
      </p:sp>
    </p:spTree>
    <p:extLst>
      <p:ext uri="{BB962C8B-B14F-4D97-AF65-F5344CB8AC3E}">
        <p14:creationId xmlns:p14="http://schemas.microsoft.com/office/powerpoint/2010/main" val="162968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4957A7B8-EAD2-9846-9761-91C91B5D58B6}" type="slidenum">
              <a:rPr lang="en-US" smtClean="0"/>
              <a:t>3</a:t>
            </a:fld>
            <a:endParaRPr lang="en-US" dirty="0"/>
          </a:p>
        </p:txBody>
      </p:sp>
    </p:spTree>
    <p:extLst>
      <p:ext uri="{BB962C8B-B14F-4D97-AF65-F5344CB8AC3E}">
        <p14:creationId xmlns:p14="http://schemas.microsoft.com/office/powerpoint/2010/main" val="2017828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57A7B8-EAD2-9846-9761-91C91B5D58B6}" type="slidenum">
              <a:rPr lang="en-US" smtClean="0"/>
              <a:t>4</a:t>
            </a:fld>
            <a:endParaRPr lang="en-US" dirty="0"/>
          </a:p>
        </p:txBody>
      </p:sp>
    </p:spTree>
    <p:extLst>
      <p:ext uri="{BB962C8B-B14F-4D97-AF65-F5344CB8AC3E}">
        <p14:creationId xmlns:p14="http://schemas.microsoft.com/office/powerpoint/2010/main" val="2951836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4957A7B8-EAD2-9846-9761-91C91B5D58B6}" type="slidenum">
              <a:rPr lang="en-US" smtClean="0"/>
              <a:t>5</a:t>
            </a:fld>
            <a:endParaRPr lang="en-US" dirty="0"/>
          </a:p>
        </p:txBody>
      </p:sp>
    </p:spTree>
    <p:extLst>
      <p:ext uri="{BB962C8B-B14F-4D97-AF65-F5344CB8AC3E}">
        <p14:creationId xmlns:p14="http://schemas.microsoft.com/office/powerpoint/2010/main" val="3126403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baseline="0" dirty="0" smtClean="0"/>
          </a:p>
        </p:txBody>
      </p:sp>
      <p:sp>
        <p:nvSpPr>
          <p:cNvPr id="4" name="Slide Number Placeholder 3"/>
          <p:cNvSpPr>
            <a:spLocks noGrp="1"/>
          </p:cNvSpPr>
          <p:nvPr>
            <p:ph type="sldNum" sz="quarter" idx="10"/>
          </p:nvPr>
        </p:nvSpPr>
        <p:spPr/>
        <p:txBody>
          <a:bodyPr/>
          <a:lstStyle/>
          <a:p>
            <a:fld id="{4957A7B8-EAD2-9846-9761-91C91B5D58B6}"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1921313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57A7B8-EAD2-9846-9761-91C91B5D58B6}"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8097376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9163" y="746125"/>
            <a:ext cx="4970462" cy="372745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57A7B8-EAD2-9846-9761-91C91B5D58B6}"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8097376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1">
    <p:spTree>
      <p:nvGrpSpPr>
        <p:cNvPr id="1" name=""/>
        <p:cNvGrpSpPr/>
        <p:nvPr/>
      </p:nvGrpSpPr>
      <p:grpSpPr>
        <a:xfrm>
          <a:off x="0" y="0"/>
          <a:ext cx="0" cy="0"/>
          <a:chOff x="0" y="0"/>
          <a:chExt cx="0" cy="0"/>
        </a:xfrm>
      </p:grpSpPr>
      <p:sp>
        <p:nvSpPr>
          <p:cNvPr id="2" name="Title 1"/>
          <p:cNvSpPr>
            <a:spLocks noGrp="1"/>
          </p:cNvSpPr>
          <p:nvPr>
            <p:ph type="title"/>
          </p:nvPr>
        </p:nvSpPr>
        <p:spPr>
          <a:xfrm>
            <a:off x="474826" y="1402939"/>
            <a:ext cx="8286174" cy="3622520"/>
          </a:xfrm>
        </p:spPr>
        <p:txBody>
          <a:bodyPr anchor="t">
            <a:noAutofit/>
          </a:bodyPr>
          <a:lstStyle>
            <a:lvl1pPr>
              <a:defRPr sz="8000"/>
            </a:lvl1pPr>
          </a:lstStyle>
          <a:p>
            <a:r>
              <a:rPr lang="en-GB" dirty="0" smtClean="0"/>
              <a:t>Click to edit Master title style</a:t>
            </a:r>
            <a:endParaRPr lang="en-US" dirty="0"/>
          </a:p>
        </p:txBody>
      </p:sp>
      <p:sp>
        <p:nvSpPr>
          <p:cNvPr id="20" name="Content Placeholder 19"/>
          <p:cNvSpPr>
            <a:spLocks noGrp="1"/>
          </p:cNvSpPr>
          <p:nvPr>
            <p:ph sz="quarter" idx="10" hasCustomPrompt="1"/>
          </p:nvPr>
        </p:nvSpPr>
        <p:spPr>
          <a:xfrm>
            <a:off x="457200" y="5025459"/>
            <a:ext cx="6812020" cy="959925"/>
          </a:xfrm>
        </p:spPr>
        <p:txBody>
          <a:bodyPr anchor="b">
            <a:noAutofit/>
          </a:bodyPr>
          <a:lstStyle>
            <a:lvl1pPr marL="0" indent="0">
              <a:buFontTx/>
              <a:buNone/>
              <a:defRPr sz="2800">
                <a:solidFill>
                  <a:srgbClr val="00ADC6"/>
                </a:solidFill>
              </a:defRPr>
            </a:lvl1pPr>
          </a:lstStyle>
          <a:p>
            <a:pPr lvl="0"/>
            <a:r>
              <a:rPr lang="en-US" dirty="0" smtClean="0"/>
              <a:t>Sub heading</a:t>
            </a:r>
            <a:endParaRPr lang="en-US" dirty="0"/>
          </a:p>
        </p:txBody>
      </p:sp>
      <p:sp>
        <p:nvSpPr>
          <p:cNvPr id="7" name="Content Placeholder 19"/>
          <p:cNvSpPr>
            <a:spLocks noGrp="1"/>
          </p:cNvSpPr>
          <p:nvPr>
            <p:ph sz="quarter" idx="11" hasCustomPrompt="1"/>
          </p:nvPr>
        </p:nvSpPr>
        <p:spPr>
          <a:xfrm>
            <a:off x="457200" y="5985383"/>
            <a:ext cx="4359965" cy="361031"/>
          </a:xfrm>
        </p:spPr>
        <p:txBody>
          <a:bodyPr anchor="b">
            <a:noAutofit/>
          </a:bodyPr>
          <a:lstStyle>
            <a:lvl1pPr marL="0" indent="0">
              <a:buFontTx/>
              <a:buNone/>
              <a:defRPr sz="1600">
                <a:solidFill>
                  <a:srgbClr val="00ADC6"/>
                </a:solidFill>
              </a:defRPr>
            </a:lvl1pPr>
          </a:lstStyle>
          <a:p>
            <a:pPr lvl="0"/>
            <a:r>
              <a:rPr lang="en-US" dirty="0" smtClean="0"/>
              <a:t>Insert date</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38077" y="5517237"/>
            <a:ext cx="1222923" cy="956325"/>
          </a:xfrm>
          <a:prstGeom prst="rect">
            <a:avLst/>
          </a:prstGeom>
        </p:spPr>
      </p:pic>
    </p:spTree>
    <p:extLst>
      <p:ext uri="{BB962C8B-B14F-4D97-AF65-F5344CB8AC3E}">
        <p14:creationId xmlns:p14="http://schemas.microsoft.com/office/powerpoint/2010/main" val="15638530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no arrow)">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1" y="393662"/>
            <a:ext cx="7376429" cy="667725"/>
          </a:xfrm>
        </p:spPr>
        <p:txBody>
          <a:bodyPr/>
          <a:lstStyle/>
          <a:p>
            <a:r>
              <a:rPr lang="en-GB"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67DE7D0A-5CC0-CD4F-AD63-02ED5F8284D6}" type="slidenum">
              <a:rPr lang="en-US" smtClean="0"/>
              <a:pPr/>
              <a:t>‹#›</a:t>
            </a:fld>
            <a:endParaRPr lang="en-US" dirty="0"/>
          </a:p>
        </p:txBody>
      </p:sp>
      <p:sp>
        <p:nvSpPr>
          <p:cNvPr id="4" name="Content Placeholder 2"/>
          <p:cNvSpPr>
            <a:spLocks noGrp="1"/>
          </p:cNvSpPr>
          <p:nvPr>
            <p:ph idx="1"/>
          </p:nvPr>
        </p:nvSpPr>
        <p:spPr>
          <a:xfrm>
            <a:off x="457200" y="1359669"/>
            <a:ext cx="8116784" cy="4839249"/>
          </a:xfrm>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Tree>
    <p:extLst>
      <p:ext uri="{BB962C8B-B14F-4D97-AF65-F5344CB8AC3E}">
        <p14:creationId xmlns:p14="http://schemas.microsoft.com/office/powerpoint/2010/main" val="89665761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pic>
        <p:nvPicPr>
          <p:cNvPr id="5" name="Picture 4" descr="logo-a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78766" y="279908"/>
            <a:ext cx="816864" cy="509016"/>
          </a:xfrm>
          <a:prstGeom prst="rect">
            <a:avLst/>
          </a:prstGeom>
        </p:spPr>
      </p:pic>
      <p:sp>
        <p:nvSpPr>
          <p:cNvPr id="9" name="Rectangle 8"/>
          <p:cNvSpPr/>
          <p:nvPr userDrawn="1"/>
        </p:nvSpPr>
        <p:spPr>
          <a:xfrm>
            <a:off x="0" y="0"/>
            <a:ext cx="9144000" cy="6858000"/>
          </a:xfrm>
          <a:prstGeom prst="rect">
            <a:avLst/>
          </a:prstGeom>
          <a:solidFill>
            <a:srgbClr val="005EB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Content Placeholder 19"/>
          <p:cNvSpPr>
            <a:spLocks noGrp="1"/>
          </p:cNvSpPr>
          <p:nvPr>
            <p:ph sz="quarter" idx="10" hasCustomPrompt="1"/>
          </p:nvPr>
        </p:nvSpPr>
        <p:spPr>
          <a:xfrm>
            <a:off x="457200" y="5025459"/>
            <a:ext cx="6812020" cy="959925"/>
          </a:xfrm>
        </p:spPr>
        <p:txBody>
          <a:bodyPr anchor="b">
            <a:noAutofit/>
          </a:bodyPr>
          <a:lstStyle>
            <a:lvl1pPr marL="0" indent="0">
              <a:buFontTx/>
              <a:buNone/>
              <a:defRPr sz="3200">
                <a:solidFill>
                  <a:schemeClr val="bg1"/>
                </a:solidFill>
              </a:defRPr>
            </a:lvl1pPr>
          </a:lstStyle>
          <a:p>
            <a:pPr lvl="0"/>
            <a:r>
              <a:rPr lang="en-US" dirty="0" smtClean="0"/>
              <a:t>Sub heading</a:t>
            </a:r>
            <a:endParaRPr lang="en-US" dirty="0"/>
          </a:p>
        </p:txBody>
      </p:sp>
      <p:sp>
        <p:nvSpPr>
          <p:cNvPr id="18" name="Title 1"/>
          <p:cNvSpPr>
            <a:spLocks noGrp="1"/>
          </p:cNvSpPr>
          <p:nvPr>
            <p:ph type="title"/>
          </p:nvPr>
        </p:nvSpPr>
        <p:spPr>
          <a:xfrm>
            <a:off x="474826" y="1402939"/>
            <a:ext cx="8286174" cy="3622520"/>
          </a:xfrm>
        </p:spPr>
        <p:txBody>
          <a:bodyPr anchor="t">
            <a:noAutofit/>
          </a:bodyPr>
          <a:lstStyle>
            <a:lvl1pPr>
              <a:defRPr sz="8000">
                <a:solidFill>
                  <a:schemeClr val="bg1"/>
                </a:solidFill>
              </a:defRPr>
            </a:lvl1pPr>
          </a:lstStyle>
          <a:p>
            <a:r>
              <a:rPr lang="en-GB" dirty="0" smtClean="0"/>
              <a:t>Click to edit Master title style</a:t>
            </a:r>
            <a:endParaRPr lang="en-US" dirty="0"/>
          </a:p>
        </p:txBody>
      </p:sp>
      <p:sp>
        <p:nvSpPr>
          <p:cNvPr id="19" name="Date Placeholder 3"/>
          <p:cNvSpPr txBox="1">
            <a:spLocks/>
          </p:cNvSpPr>
          <p:nvPr userDrawn="1"/>
        </p:nvSpPr>
        <p:spPr>
          <a:xfrm>
            <a:off x="457200" y="5985384"/>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600" b="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38077" y="5517237"/>
            <a:ext cx="1222923" cy="956325"/>
          </a:xfrm>
          <a:prstGeom prst="rect">
            <a:avLst/>
          </a:prstGeom>
        </p:spPr>
      </p:pic>
      <p:sp>
        <p:nvSpPr>
          <p:cNvPr id="10" name="Content Placeholder 19"/>
          <p:cNvSpPr>
            <a:spLocks noGrp="1"/>
          </p:cNvSpPr>
          <p:nvPr>
            <p:ph sz="quarter" idx="11" hasCustomPrompt="1"/>
          </p:nvPr>
        </p:nvSpPr>
        <p:spPr>
          <a:xfrm>
            <a:off x="457200" y="5985383"/>
            <a:ext cx="4359965" cy="361031"/>
          </a:xfrm>
        </p:spPr>
        <p:txBody>
          <a:bodyPr anchor="b">
            <a:noAutofit/>
          </a:bodyPr>
          <a:lstStyle>
            <a:lvl1pPr marL="0" indent="0">
              <a:buFontTx/>
              <a:buNone/>
              <a:defRPr sz="2000">
                <a:solidFill>
                  <a:schemeClr val="bg1"/>
                </a:solidFill>
              </a:defRPr>
            </a:lvl1pPr>
          </a:lstStyle>
          <a:p>
            <a:pPr lvl="0"/>
            <a:r>
              <a:rPr lang="en-US" dirty="0" smtClean="0"/>
              <a:t>Insert date</a:t>
            </a:r>
            <a:endParaRPr lang="en-US" dirty="0"/>
          </a:p>
        </p:txBody>
      </p:sp>
      <p:pic>
        <p:nvPicPr>
          <p:cNvPr id="13" name="Picture 12"/>
          <p:cNvPicPr>
            <a:picLocks noChangeAspect="1"/>
          </p:cNvPicPr>
          <p:nvPr userDrawn="1"/>
        </p:nvPicPr>
        <p:blipFill rotWithShape="1">
          <a:blip r:embed="rId4">
            <a:extLst>
              <a:ext uri="{28A0092B-C50C-407E-A947-70E740481C1C}">
                <a14:useLocalDpi xmlns:a14="http://schemas.microsoft.com/office/drawing/2010/main" val="0"/>
              </a:ext>
            </a:extLst>
          </a:blip>
          <a:srcRect b="43023"/>
          <a:stretch/>
        </p:blipFill>
        <p:spPr>
          <a:xfrm>
            <a:off x="7743032" y="288437"/>
            <a:ext cx="1110549" cy="500487"/>
          </a:xfrm>
          <a:prstGeom prst="rect">
            <a:avLst/>
          </a:prstGeom>
        </p:spPr>
      </p:pic>
    </p:spTree>
    <p:extLst>
      <p:ext uri="{BB962C8B-B14F-4D97-AF65-F5344CB8AC3E}">
        <p14:creationId xmlns:p14="http://schemas.microsoft.com/office/powerpoint/2010/main" val="44229847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Untitled-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20912" y="5487584"/>
            <a:ext cx="918569" cy="1003622"/>
          </a:xfrm>
          <a:prstGeom prst="rect">
            <a:avLst/>
          </a:prstGeom>
        </p:spPr>
      </p:pic>
      <p:sp>
        <p:nvSpPr>
          <p:cNvPr id="8" name="Content Placeholder 19"/>
          <p:cNvSpPr>
            <a:spLocks noGrp="1"/>
          </p:cNvSpPr>
          <p:nvPr>
            <p:ph sz="quarter" idx="10" hasCustomPrompt="1"/>
          </p:nvPr>
        </p:nvSpPr>
        <p:spPr>
          <a:xfrm>
            <a:off x="609600" y="4413336"/>
            <a:ext cx="6812020" cy="514019"/>
          </a:xfrm>
        </p:spPr>
        <p:txBody>
          <a:bodyPr>
            <a:normAutofit/>
          </a:bodyPr>
          <a:lstStyle>
            <a:lvl1pPr marL="0" indent="0">
              <a:buFontTx/>
              <a:buNone/>
              <a:defRPr sz="1800">
                <a:solidFill>
                  <a:schemeClr val="bg1"/>
                </a:solidFill>
              </a:defRPr>
            </a:lvl1pPr>
          </a:lstStyle>
          <a:p>
            <a:pPr lvl="0"/>
            <a:r>
              <a:rPr lang="en-US" dirty="0" smtClean="0"/>
              <a:t>Name Surname</a:t>
            </a:r>
            <a:endParaRPr lang="en-US" dirty="0"/>
          </a:p>
        </p:txBody>
      </p:sp>
      <p:sp>
        <p:nvSpPr>
          <p:cNvPr id="12" name="Content Placeholder 19"/>
          <p:cNvSpPr>
            <a:spLocks noGrp="1"/>
          </p:cNvSpPr>
          <p:nvPr>
            <p:ph sz="quarter" idx="11" hasCustomPrompt="1"/>
          </p:nvPr>
        </p:nvSpPr>
        <p:spPr>
          <a:xfrm>
            <a:off x="609600" y="1837997"/>
            <a:ext cx="7111312" cy="2446873"/>
          </a:xfrm>
        </p:spPr>
        <p:txBody>
          <a:bodyPr>
            <a:normAutofit/>
          </a:bodyPr>
          <a:lstStyle>
            <a:lvl1pPr marL="0" indent="0">
              <a:buFontTx/>
              <a:buNone/>
              <a:defRPr sz="3600">
                <a:solidFill>
                  <a:schemeClr val="bg1"/>
                </a:solidFill>
                <a:latin typeface="Arial"/>
                <a:cs typeface="Arial"/>
              </a:defRPr>
            </a:lvl1pPr>
          </a:lstStyle>
          <a:p>
            <a:r>
              <a:rPr lang="en-GB" sz="3600" b="0" dirty="0" smtClean="0">
                <a:solidFill>
                  <a:schemeClr val="bg1"/>
                </a:solidFill>
                <a:latin typeface="+mn-lt"/>
                <a:cs typeface="Arial"/>
              </a:rPr>
              <a:t>“You can use this slide to pull out a quote. Use point size 36.”</a:t>
            </a:r>
            <a:endParaRPr lang="en-US" sz="3600" b="0" dirty="0">
              <a:solidFill>
                <a:schemeClr val="bg1"/>
              </a:solidFill>
            </a:endParaRPr>
          </a:p>
        </p:txBody>
      </p:sp>
      <p:pic>
        <p:nvPicPr>
          <p:cNvPr id="10" name="Picture 9"/>
          <p:cNvPicPr>
            <a:picLocks noChangeAspect="1"/>
          </p:cNvPicPr>
          <p:nvPr userDrawn="1"/>
        </p:nvPicPr>
        <p:blipFill rotWithShape="1">
          <a:blip r:embed="rId3">
            <a:extLst>
              <a:ext uri="{28A0092B-C50C-407E-A947-70E740481C1C}">
                <a14:useLocalDpi xmlns:a14="http://schemas.microsoft.com/office/drawing/2010/main" val="0"/>
              </a:ext>
            </a:extLst>
          </a:blip>
          <a:srcRect b="38202"/>
          <a:stretch/>
        </p:blipFill>
        <p:spPr>
          <a:xfrm>
            <a:off x="7743032" y="288437"/>
            <a:ext cx="1110549" cy="542836"/>
          </a:xfrm>
          <a:prstGeom prst="rect">
            <a:avLst/>
          </a:prstGeom>
        </p:spPr>
      </p:pic>
    </p:spTree>
    <p:extLst>
      <p:ext uri="{BB962C8B-B14F-4D97-AF65-F5344CB8AC3E}">
        <p14:creationId xmlns:p14="http://schemas.microsoft.com/office/powerpoint/2010/main" val="153746206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07170"/>
            <a:ext cx="8093034" cy="4364238"/>
          </a:xfrm>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Slide Number Placeholder 2"/>
          <p:cNvSpPr>
            <a:spLocks noGrp="1"/>
          </p:cNvSpPr>
          <p:nvPr>
            <p:ph type="sldNum" sz="quarter" idx="10"/>
          </p:nvPr>
        </p:nvSpPr>
        <p:spPr>
          <a:xfrm>
            <a:off x="6553200" y="6356350"/>
            <a:ext cx="2133600" cy="365125"/>
          </a:xfrm>
        </p:spPr>
        <p:txBody>
          <a:bodyPr/>
          <a:lstStyle>
            <a:lvl1pPr>
              <a:defRPr/>
            </a:lvl1pPr>
          </a:lstStyle>
          <a:p>
            <a:fld id="{D66C4C68-9C76-5449-BBA0-107A51179E14}" type="slidenum">
              <a:rPr lang="en-US" smtClean="0"/>
              <a:pPr/>
              <a:t>‹#›</a:t>
            </a:fld>
            <a:endParaRPr lang="en-US" dirty="0"/>
          </a:p>
        </p:txBody>
      </p:sp>
      <p:sp>
        <p:nvSpPr>
          <p:cNvPr id="6" name="Title 1"/>
          <p:cNvSpPr>
            <a:spLocks noGrp="1"/>
          </p:cNvSpPr>
          <p:nvPr>
            <p:ph type="title"/>
          </p:nvPr>
        </p:nvSpPr>
        <p:spPr>
          <a:xfrm>
            <a:off x="457201" y="405537"/>
            <a:ext cx="7356815" cy="667725"/>
          </a:xfrm>
        </p:spPr>
        <p:txBody>
          <a:bodyPr/>
          <a:lstStyle/>
          <a:p>
            <a:r>
              <a:rPr lang="en-GB" smtClean="0"/>
              <a:t>Click to edit Master title style</a:t>
            </a: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38077" y="5517237"/>
            <a:ext cx="1222923" cy="956325"/>
          </a:xfrm>
          <a:prstGeom prst="rect">
            <a:avLst/>
          </a:prstGeom>
        </p:spPr>
      </p:pic>
    </p:spTree>
    <p:extLst>
      <p:ext uri="{BB962C8B-B14F-4D97-AF65-F5344CB8AC3E}">
        <p14:creationId xmlns:p14="http://schemas.microsoft.com/office/powerpoint/2010/main" val="402492080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no arrow)">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1" y="393662"/>
            <a:ext cx="7376429" cy="667725"/>
          </a:xfrm>
        </p:spPr>
        <p:txBody>
          <a:bodyPr/>
          <a:lstStyle/>
          <a:p>
            <a:r>
              <a:rPr lang="en-GB"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67DE7D0A-5CC0-CD4F-AD63-02ED5F8284D6}" type="slidenum">
              <a:rPr lang="en-US" smtClean="0"/>
              <a:pPr/>
              <a:t>‹#›</a:t>
            </a:fld>
            <a:endParaRPr lang="en-US" dirty="0"/>
          </a:p>
        </p:txBody>
      </p:sp>
      <p:sp>
        <p:nvSpPr>
          <p:cNvPr id="4" name="Content Placeholder 2"/>
          <p:cNvSpPr>
            <a:spLocks noGrp="1"/>
          </p:cNvSpPr>
          <p:nvPr>
            <p:ph idx="1"/>
          </p:nvPr>
        </p:nvSpPr>
        <p:spPr>
          <a:xfrm>
            <a:off x="457200" y="1359669"/>
            <a:ext cx="8116784" cy="4839249"/>
          </a:xfrm>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Tree>
    <p:extLst>
      <p:ext uri="{BB962C8B-B14F-4D97-AF65-F5344CB8AC3E}">
        <p14:creationId xmlns:p14="http://schemas.microsoft.com/office/powerpoint/2010/main" val="208524923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1">
    <p:spTree>
      <p:nvGrpSpPr>
        <p:cNvPr id="1" name=""/>
        <p:cNvGrpSpPr/>
        <p:nvPr/>
      </p:nvGrpSpPr>
      <p:grpSpPr>
        <a:xfrm>
          <a:off x="0" y="0"/>
          <a:ext cx="0" cy="0"/>
          <a:chOff x="0" y="0"/>
          <a:chExt cx="0" cy="0"/>
        </a:xfrm>
      </p:grpSpPr>
      <p:sp>
        <p:nvSpPr>
          <p:cNvPr id="2" name="Title 1"/>
          <p:cNvSpPr>
            <a:spLocks noGrp="1"/>
          </p:cNvSpPr>
          <p:nvPr>
            <p:ph type="title"/>
          </p:nvPr>
        </p:nvSpPr>
        <p:spPr>
          <a:xfrm>
            <a:off x="474826" y="1402939"/>
            <a:ext cx="8286174" cy="3622520"/>
          </a:xfrm>
        </p:spPr>
        <p:txBody>
          <a:bodyPr anchor="t">
            <a:noAutofit/>
          </a:bodyPr>
          <a:lstStyle>
            <a:lvl1pPr>
              <a:defRPr sz="8000"/>
            </a:lvl1pPr>
          </a:lstStyle>
          <a:p>
            <a:r>
              <a:rPr lang="en-GB" dirty="0" smtClean="0"/>
              <a:t>Click to edit Master title style</a:t>
            </a:r>
            <a:endParaRPr lang="en-US" dirty="0"/>
          </a:p>
        </p:txBody>
      </p:sp>
      <p:sp>
        <p:nvSpPr>
          <p:cNvPr id="20" name="Content Placeholder 19"/>
          <p:cNvSpPr>
            <a:spLocks noGrp="1"/>
          </p:cNvSpPr>
          <p:nvPr>
            <p:ph sz="quarter" idx="10" hasCustomPrompt="1"/>
          </p:nvPr>
        </p:nvSpPr>
        <p:spPr>
          <a:xfrm>
            <a:off x="457200" y="5025459"/>
            <a:ext cx="6812020" cy="959925"/>
          </a:xfrm>
        </p:spPr>
        <p:txBody>
          <a:bodyPr anchor="b">
            <a:noAutofit/>
          </a:bodyPr>
          <a:lstStyle>
            <a:lvl1pPr marL="0" indent="0">
              <a:buFontTx/>
              <a:buNone/>
              <a:defRPr sz="2800">
                <a:solidFill>
                  <a:srgbClr val="00ADC6"/>
                </a:solidFill>
              </a:defRPr>
            </a:lvl1pPr>
          </a:lstStyle>
          <a:p>
            <a:pPr lvl="0"/>
            <a:r>
              <a:rPr lang="en-US" dirty="0" smtClean="0"/>
              <a:t>Sub heading</a:t>
            </a:r>
            <a:endParaRPr lang="en-US" dirty="0"/>
          </a:p>
        </p:txBody>
      </p:sp>
      <p:sp>
        <p:nvSpPr>
          <p:cNvPr id="21" name="Rectangle 20"/>
          <p:cNvSpPr/>
          <p:nvPr userDrawn="1"/>
        </p:nvSpPr>
        <p:spPr>
          <a:xfrm>
            <a:off x="457200" y="6459741"/>
            <a:ext cx="1819905" cy="240871"/>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Content Placeholder 19"/>
          <p:cNvSpPr>
            <a:spLocks noGrp="1"/>
          </p:cNvSpPr>
          <p:nvPr>
            <p:ph sz="quarter" idx="11" hasCustomPrompt="1"/>
          </p:nvPr>
        </p:nvSpPr>
        <p:spPr>
          <a:xfrm>
            <a:off x="457200" y="5985383"/>
            <a:ext cx="4359965" cy="361031"/>
          </a:xfrm>
        </p:spPr>
        <p:txBody>
          <a:bodyPr anchor="b">
            <a:noAutofit/>
          </a:bodyPr>
          <a:lstStyle>
            <a:lvl1pPr marL="0" indent="0">
              <a:buFontTx/>
              <a:buNone/>
              <a:defRPr sz="1600">
                <a:solidFill>
                  <a:srgbClr val="00ADC6"/>
                </a:solidFill>
              </a:defRPr>
            </a:lvl1pPr>
          </a:lstStyle>
          <a:p>
            <a:pPr lvl="0"/>
            <a:r>
              <a:rPr lang="en-US" dirty="0" smtClean="0"/>
              <a:t>Insert date</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38077" y="5517237"/>
            <a:ext cx="1222923" cy="956325"/>
          </a:xfrm>
          <a:prstGeom prst="rect">
            <a:avLst/>
          </a:prstGeom>
        </p:spPr>
      </p:pic>
    </p:spTree>
    <p:extLst>
      <p:ext uri="{BB962C8B-B14F-4D97-AF65-F5344CB8AC3E}">
        <p14:creationId xmlns:p14="http://schemas.microsoft.com/office/powerpoint/2010/main" val="369846729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pic>
        <p:nvPicPr>
          <p:cNvPr id="5" name="Picture 4" descr="logo-a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78766" y="279908"/>
            <a:ext cx="816864" cy="509016"/>
          </a:xfrm>
          <a:prstGeom prst="rect">
            <a:avLst/>
          </a:prstGeom>
        </p:spPr>
      </p:pic>
      <p:sp>
        <p:nvSpPr>
          <p:cNvPr id="9" name="Rectangle 8"/>
          <p:cNvSpPr/>
          <p:nvPr userDrawn="1"/>
        </p:nvSpPr>
        <p:spPr>
          <a:xfrm>
            <a:off x="0" y="0"/>
            <a:ext cx="9144000" cy="6858000"/>
          </a:xfrm>
          <a:prstGeom prst="rect">
            <a:avLst/>
          </a:prstGeom>
          <a:solidFill>
            <a:srgbClr val="005EB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Content Placeholder 19"/>
          <p:cNvSpPr>
            <a:spLocks noGrp="1"/>
          </p:cNvSpPr>
          <p:nvPr>
            <p:ph sz="quarter" idx="10" hasCustomPrompt="1"/>
          </p:nvPr>
        </p:nvSpPr>
        <p:spPr>
          <a:xfrm>
            <a:off x="457200" y="5025459"/>
            <a:ext cx="6812020" cy="959925"/>
          </a:xfrm>
        </p:spPr>
        <p:txBody>
          <a:bodyPr anchor="b">
            <a:noAutofit/>
          </a:bodyPr>
          <a:lstStyle>
            <a:lvl1pPr marL="0" indent="0">
              <a:buFontTx/>
              <a:buNone/>
              <a:defRPr sz="3200">
                <a:solidFill>
                  <a:schemeClr val="bg1"/>
                </a:solidFill>
              </a:defRPr>
            </a:lvl1pPr>
          </a:lstStyle>
          <a:p>
            <a:pPr lvl="0"/>
            <a:r>
              <a:rPr lang="en-US" dirty="0" smtClean="0"/>
              <a:t>Sub heading</a:t>
            </a:r>
            <a:endParaRPr lang="en-US" dirty="0"/>
          </a:p>
        </p:txBody>
      </p:sp>
      <p:sp>
        <p:nvSpPr>
          <p:cNvPr id="18" name="Title 1"/>
          <p:cNvSpPr>
            <a:spLocks noGrp="1"/>
          </p:cNvSpPr>
          <p:nvPr>
            <p:ph type="title"/>
          </p:nvPr>
        </p:nvSpPr>
        <p:spPr>
          <a:xfrm>
            <a:off x="474826" y="1402939"/>
            <a:ext cx="8286174" cy="3622520"/>
          </a:xfrm>
        </p:spPr>
        <p:txBody>
          <a:bodyPr anchor="t">
            <a:noAutofit/>
          </a:bodyPr>
          <a:lstStyle>
            <a:lvl1pPr>
              <a:defRPr sz="8000">
                <a:solidFill>
                  <a:schemeClr val="bg1"/>
                </a:solidFill>
              </a:defRPr>
            </a:lvl1pPr>
          </a:lstStyle>
          <a:p>
            <a:r>
              <a:rPr lang="en-GB" dirty="0" smtClean="0"/>
              <a:t>Click to edit Master title style</a:t>
            </a:r>
            <a:endParaRPr lang="en-US" dirty="0"/>
          </a:p>
        </p:txBody>
      </p:sp>
      <p:sp>
        <p:nvSpPr>
          <p:cNvPr id="19" name="Date Placeholder 3"/>
          <p:cNvSpPr txBox="1">
            <a:spLocks/>
          </p:cNvSpPr>
          <p:nvPr userDrawn="1"/>
        </p:nvSpPr>
        <p:spPr>
          <a:xfrm>
            <a:off x="457200" y="5985384"/>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600" b="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38077" y="5517237"/>
            <a:ext cx="1222923" cy="956325"/>
          </a:xfrm>
          <a:prstGeom prst="rect">
            <a:avLst/>
          </a:prstGeom>
        </p:spPr>
      </p:pic>
      <p:sp>
        <p:nvSpPr>
          <p:cNvPr id="10" name="Content Placeholder 19"/>
          <p:cNvSpPr>
            <a:spLocks noGrp="1"/>
          </p:cNvSpPr>
          <p:nvPr>
            <p:ph sz="quarter" idx="11" hasCustomPrompt="1"/>
          </p:nvPr>
        </p:nvSpPr>
        <p:spPr>
          <a:xfrm>
            <a:off x="457200" y="5985383"/>
            <a:ext cx="4359965" cy="361031"/>
          </a:xfrm>
        </p:spPr>
        <p:txBody>
          <a:bodyPr anchor="b">
            <a:noAutofit/>
          </a:bodyPr>
          <a:lstStyle>
            <a:lvl1pPr marL="0" indent="0">
              <a:buFontTx/>
              <a:buNone/>
              <a:defRPr sz="2000">
                <a:solidFill>
                  <a:schemeClr val="bg1"/>
                </a:solidFill>
              </a:defRPr>
            </a:lvl1pPr>
          </a:lstStyle>
          <a:p>
            <a:pPr lvl="0"/>
            <a:r>
              <a:rPr lang="en-US" dirty="0" smtClean="0"/>
              <a:t>Insert date</a:t>
            </a:r>
            <a:endParaRPr lang="en-US" dirty="0"/>
          </a:p>
        </p:txBody>
      </p:sp>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743032" y="288437"/>
            <a:ext cx="1110549" cy="878400"/>
          </a:xfrm>
          <a:prstGeom prst="rect">
            <a:avLst/>
          </a:prstGeom>
        </p:spPr>
      </p:pic>
    </p:spTree>
    <p:extLst>
      <p:ext uri="{BB962C8B-B14F-4D97-AF65-F5344CB8AC3E}">
        <p14:creationId xmlns:p14="http://schemas.microsoft.com/office/powerpoint/2010/main" val="10210660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Untitled-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20912" y="5487584"/>
            <a:ext cx="918569" cy="1003622"/>
          </a:xfrm>
          <a:prstGeom prst="rect">
            <a:avLst/>
          </a:prstGeom>
        </p:spPr>
      </p:pic>
      <p:sp>
        <p:nvSpPr>
          <p:cNvPr id="8" name="Content Placeholder 19"/>
          <p:cNvSpPr>
            <a:spLocks noGrp="1"/>
          </p:cNvSpPr>
          <p:nvPr>
            <p:ph sz="quarter" idx="10" hasCustomPrompt="1"/>
          </p:nvPr>
        </p:nvSpPr>
        <p:spPr>
          <a:xfrm>
            <a:off x="609600" y="4413336"/>
            <a:ext cx="6812020" cy="514019"/>
          </a:xfrm>
        </p:spPr>
        <p:txBody>
          <a:bodyPr>
            <a:normAutofit/>
          </a:bodyPr>
          <a:lstStyle>
            <a:lvl1pPr marL="0" indent="0">
              <a:buFontTx/>
              <a:buNone/>
              <a:defRPr sz="1800">
                <a:solidFill>
                  <a:schemeClr val="bg1"/>
                </a:solidFill>
              </a:defRPr>
            </a:lvl1pPr>
          </a:lstStyle>
          <a:p>
            <a:pPr lvl="0"/>
            <a:r>
              <a:rPr lang="en-US" dirty="0" smtClean="0"/>
              <a:t>Name Surname</a:t>
            </a:r>
            <a:endParaRPr lang="en-US" dirty="0"/>
          </a:p>
        </p:txBody>
      </p:sp>
      <p:sp>
        <p:nvSpPr>
          <p:cNvPr id="12" name="Content Placeholder 19"/>
          <p:cNvSpPr>
            <a:spLocks noGrp="1"/>
          </p:cNvSpPr>
          <p:nvPr>
            <p:ph sz="quarter" idx="11" hasCustomPrompt="1"/>
          </p:nvPr>
        </p:nvSpPr>
        <p:spPr>
          <a:xfrm>
            <a:off x="609600" y="1837997"/>
            <a:ext cx="7111312" cy="2446873"/>
          </a:xfrm>
        </p:spPr>
        <p:txBody>
          <a:bodyPr>
            <a:normAutofit/>
          </a:bodyPr>
          <a:lstStyle>
            <a:lvl1pPr marL="0" indent="0">
              <a:buFontTx/>
              <a:buNone/>
              <a:defRPr sz="3600">
                <a:solidFill>
                  <a:schemeClr val="bg1"/>
                </a:solidFill>
                <a:latin typeface="Arial"/>
                <a:cs typeface="Arial"/>
              </a:defRPr>
            </a:lvl1pPr>
          </a:lstStyle>
          <a:p>
            <a:r>
              <a:rPr lang="en-GB" sz="3600" b="0" dirty="0" smtClean="0">
                <a:solidFill>
                  <a:schemeClr val="bg1"/>
                </a:solidFill>
                <a:latin typeface="+mn-lt"/>
                <a:cs typeface="Arial"/>
              </a:rPr>
              <a:t>“You can use this slide to pull out a quote. Use point size 36.”</a:t>
            </a:r>
            <a:endParaRPr lang="en-US" sz="3600" b="0" dirty="0">
              <a:solidFill>
                <a:schemeClr val="bg1"/>
              </a:solidFill>
            </a:endParaRP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43032" y="288437"/>
            <a:ext cx="1110549" cy="878400"/>
          </a:xfrm>
          <a:prstGeom prst="rect">
            <a:avLst/>
          </a:prstGeom>
        </p:spPr>
      </p:pic>
    </p:spTree>
    <p:extLst>
      <p:ext uri="{BB962C8B-B14F-4D97-AF65-F5344CB8AC3E}">
        <p14:creationId xmlns:p14="http://schemas.microsoft.com/office/powerpoint/2010/main" val="64330858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07170"/>
            <a:ext cx="8093034" cy="4364238"/>
          </a:xfrm>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Slide Number Placeholder 2"/>
          <p:cNvSpPr>
            <a:spLocks noGrp="1"/>
          </p:cNvSpPr>
          <p:nvPr>
            <p:ph type="sldNum" sz="quarter" idx="10"/>
          </p:nvPr>
        </p:nvSpPr>
        <p:spPr>
          <a:xfrm>
            <a:off x="6553200" y="6356350"/>
            <a:ext cx="2133600" cy="365125"/>
          </a:xfrm>
        </p:spPr>
        <p:txBody>
          <a:bodyPr/>
          <a:lstStyle>
            <a:lvl1pPr>
              <a:defRPr/>
            </a:lvl1pPr>
          </a:lstStyle>
          <a:p>
            <a:fld id="{D66C4C68-9C76-5449-BBA0-107A51179E14}" type="slidenum">
              <a:rPr lang="en-US" smtClean="0"/>
              <a:pPr/>
              <a:t>‹#›</a:t>
            </a:fld>
            <a:endParaRPr lang="en-US" dirty="0"/>
          </a:p>
        </p:txBody>
      </p:sp>
      <p:sp>
        <p:nvSpPr>
          <p:cNvPr id="6" name="Title 1"/>
          <p:cNvSpPr>
            <a:spLocks noGrp="1"/>
          </p:cNvSpPr>
          <p:nvPr>
            <p:ph type="title"/>
          </p:nvPr>
        </p:nvSpPr>
        <p:spPr>
          <a:xfrm>
            <a:off x="457201" y="405537"/>
            <a:ext cx="7356815" cy="667725"/>
          </a:xfrm>
        </p:spPr>
        <p:txBody>
          <a:bodyPr/>
          <a:lstStyle/>
          <a:p>
            <a:r>
              <a:rPr lang="en-GB" smtClean="0"/>
              <a:t>Click to edit Master title style</a:t>
            </a: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38077" y="5517237"/>
            <a:ext cx="1222923" cy="956325"/>
          </a:xfrm>
          <a:prstGeom prst="rect">
            <a:avLst/>
          </a:prstGeom>
        </p:spPr>
      </p:pic>
    </p:spTree>
    <p:extLst>
      <p:ext uri="{BB962C8B-B14F-4D97-AF65-F5344CB8AC3E}">
        <p14:creationId xmlns:p14="http://schemas.microsoft.com/office/powerpoint/2010/main" val="40902007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80295"/>
            <a:ext cx="7841707" cy="3950736"/>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21"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latin typeface="Arial"/>
                <a:cs typeface="Arial"/>
              </a:defRPr>
            </a:lvl1pPr>
          </a:lstStyle>
          <a:p>
            <a:fld id="{61E112CC-F5C7-5E43-8EAA-F554FEB5E453}" type="slidenum">
              <a:rPr lang="en-US" smtClean="0"/>
              <a:pPr/>
              <a:t>‹#›</a:t>
            </a:fld>
            <a:endParaRPr lang="en-US" dirty="0"/>
          </a:p>
        </p:txBody>
      </p:sp>
      <p:sp>
        <p:nvSpPr>
          <p:cNvPr id="26" name="Title Placeholder 1"/>
          <p:cNvSpPr>
            <a:spLocks noGrp="1"/>
          </p:cNvSpPr>
          <p:nvPr>
            <p:ph type="title"/>
          </p:nvPr>
        </p:nvSpPr>
        <p:spPr>
          <a:xfrm>
            <a:off x="457201" y="749912"/>
            <a:ext cx="7376429" cy="667725"/>
          </a:xfrm>
          <a:prstGeom prst="rect">
            <a:avLst/>
          </a:prstGeom>
        </p:spPr>
        <p:txBody>
          <a:bodyPr vert="horz" lIns="91440" tIns="45720" rIns="91440" bIns="45720" rtlCol="0" anchor="ctr">
            <a:normAutofit/>
          </a:bodyPr>
          <a:lstStyle/>
          <a:p>
            <a:r>
              <a:rPr lang="en-GB" sz="3600" b="1" dirty="0" smtClean="0">
                <a:solidFill>
                  <a:schemeClr val="tx2"/>
                </a:solidFill>
                <a:latin typeface="+mj-lt"/>
                <a:cs typeface="Arial"/>
              </a:rPr>
              <a:t>Click</a:t>
            </a:r>
            <a:r>
              <a:rPr lang="en-GB" sz="3600" b="1" baseline="0" dirty="0" smtClean="0">
                <a:solidFill>
                  <a:schemeClr val="tx2"/>
                </a:solidFill>
                <a:latin typeface="+mj-lt"/>
                <a:cs typeface="Arial"/>
              </a:rPr>
              <a:t> to edit the master title style</a:t>
            </a:r>
            <a:endParaRPr lang="en-GB" sz="3600" b="1" dirty="0">
              <a:solidFill>
                <a:schemeClr val="tx2"/>
              </a:solidFill>
              <a:latin typeface="+mj-lt"/>
              <a:cs typeface="Arial"/>
            </a:endParaRPr>
          </a:p>
        </p:txBody>
      </p:sp>
      <p:pic>
        <p:nvPicPr>
          <p:cNvPr id="2" name="Picture 1"/>
          <p:cNvPicPr>
            <a:picLocks noChangeAspect="1"/>
          </p:cNvPicPr>
          <p:nvPr userDrawn="1"/>
        </p:nvPicPr>
        <p:blipFill rotWithShape="1">
          <a:blip r:embed="rId7">
            <a:extLst>
              <a:ext uri="{28A0092B-C50C-407E-A947-70E740481C1C}">
                <a14:useLocalDpi xmlns:a14="http://schemas.microsoft.com/office/drawing/2010/main" val="0"/>
              </a:ext>
            </a:extLst>
          </a:blip>
          <a:srcRect b="47301"/>
          <a:stretch/>
        </p:blipFill>
        <p:spPr>
          <a:xfrm>
            <a:off x="7833630" y="371210"/>
            <a:ext cx="927657" cy="378702"/>
          </a:xfrm>
          <a:prstGeom prst="rect">
            <a:avLst/>
          </a:prstGeom>
        </p:spPr>
      </p:pic>
    </p:spTree>
    <p:extLst>
      <p:ext uri="{BB962C8B-B14F-4D97-AF65-F5344CB8AC3E}">
        <p14:creationId xmlns:p14="http://schemas.microsoft.com/office/powerpoint/2010/main" val="3639919514"/>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Lst>
  <p:timing>
    <p:tnLst>
      <p:par>
        <p:cTn id="1" dur="indefinite" restart="never" nodeType="tmRoot"/>
      </p:par>
    </p:tnLst>
  </p:timing>
  <p:hf hdr="0" ftr="0" dt="0"/>
  <p:txStyles>
    <p:titleStyle>
      <a:lvl1pPr algn="l" defTabSz="457200" rtl="0" eaLnBrk="1" latinLnBrk="0" hangingPunct="1">
        <a:spcBef>
          <a:spcPct val="0"/>
        </a:spcBef>
        <a:buNone/>
        <a:defRPr lang="en-GB" sz="3600" b="1" i="0" kern="1200" baseline="0" smtClean="0">
          <a:solidFill>
            <a:schemeClr val="tx2"/>
          </a:solidFill>
          <a:latin typeface="Arial"/>
          <a:ea typeface="+mj-ea"/>
          <a:cs typeface="Arial"/>
        </a:defRPr>
      </a:lvl1pPr>
    </p:titleStyle>
    <p:bodyStyle>
      <a:lvl1pPr marL="342900" indent="-342900" algn="l" defTabSz="457200" rtl="0" eaLnBrk="1" latinLnBrk="0" hangingPunct="1">
        <a:spcBef>
          <a:spcPct val="20000"/>
        </a:spcBef>
        <a:buClr>
          <a:schemeClr val="tx2"/>
        </a:buClr>
        <a:buFont typeface="Arial"/>
        <a:buChar char="•"/>
        <a:defRPr sz="2400" kern="1200">
          <a:solidFill>
            <a:schemeClr val="tx1"/>
          </a:solidFill>
          <a:latin typeface="+mn-lt"/>
          <a:ea typeface="+mn-ea"/>
          <a:cs typeface="+mn-cs"/>
        </a:defRPr>
      </a:lvl1pPr>
      <a:lvl2pPr marL="742950" indent="-285750" algn="l" defTabSz="457200" rtl="0" eaLnBrk="1" latinLnBrk="0" hangingPunct="1">
        <a:spcBef>
          <a:spcPct val="20000"/>
        </a:spcBef>
        <a:buClr>
          <a:schemeClr val="tx2"/>
        </a:buClr>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Clr>
          <a:schemeClr val="tx2"/>
        </a:buClr>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Clr>
          <a:schemeClr val="tx2"/>
        </a:buClr>
        <a:buFont typeface="Arial"/>
        <a:buChar char="•"/>
        <a:defRPr sz="2400" kern="1200">
          <a:solidFill>
            <a:schemeClr val="tx1"/>
          </a:solidFill>
          <a:latin typeface="+mn-lt"/>
          <a:ea typeface="+mn-ea"/>
          <a:cs typeface="+mn-cs"/>
        </a:defRPr>
      </a:lvl4pPr>
      <a:lvl5pPr marL="2057400" indent="-228600" algn="l" defTabSz="457200" rtl="0" eaLnBrk="1" latinLnBrk="0" hangingPunct="1">
        <a:spcBef>
          <a:spcPct val="20000"/>
        </a:spcBef>
        <a:buClr>
          <a:schemeClr val="tx2"/>
        </a:buClr>
        <a:buFont typeface="Arial"/>
        <a:buChar char="•"/>
        <a:defRPr sz="2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80295"/>
            <a:ext cx="7841707" cy="3950736"/>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21"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latin typeface="Arial"/>
                <a:cs typeface="Arial"/>
              </a:defRPr>
            </a:lvl1pPr>
          </a:lstStyle>
          <a:p>
            <a:fld id="{61E112CC-F5C7-5E43-8EAA-F554FEB5E453}" type="slidenum">
              <a:rPr lang="en-US" smtClean="0"/>
              <a:pPr/>
              <a:t>‹#›</a:t>
            </a:fld>
            <a:endParaRPr lang="en-US" dirty="0"/>
          </a:p>
        </p:txBody>
      </p:sp>
      <p:sp>
        <p:nvSpPr>
          <p:cNvPr id="23" name="Date Placeholder 3"/>
          <p:cNvSpPr txBox="1">
            <a:spLocks/>
          </p:cNvSpPr>
          <p:nvPr userDrawn="1"/>
        </p:nvSpPr>
        <p:spPr>
          <a:xfrm>
            <a:off x="457200" y="6356350"/>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rtl="0"/>
            <a:r>
              <a:rPr lang="en-GB" sz="1200" b="0" i="0" u="none" strike="noStrike" kern="1200" baseline="0" dirty="0" err="1" smtClean="0">
                <a:solidFill>
                  <a:schemeClr val="tx1"/>
                </a:solidFill>
                <a:latin typeface="Arial"/>
                <a:ea typeface="+mn-ea"/>
                <a:cs typeface="Arial"/>
              </a:rPr>
              <a:t>www.england.nhs.uk</a:t>
            </a:r>
            <a:endParaRPr lang="en-GB" sz="1200" b="0" i="0" u="none" strike="noStrike" kern="1200" baseline="0" dirty="0" smtClean="0">
              <a:solidFill>
                <a:schemeClr val="tx1"/>
              </a:solidFill>
              <a:latin typeface="Arial"/>
              <a:ea typeface="+mn-ea"/>
              <a:cs typeface="Arial"/>
            </a:endParaRPr>
          </a:p>
        </p:txBody>
      </p:sp>
      <p:sp>
        <p:nvSpPr>
          <p:cNvPr id="26" name="Title Placeholder 1"/>
          <p:cNvSpPr>
            <a:spLocks noGrp="1"/>
          </p:cNvSpPr>
          <p:nvPr>
            <p:ph type="title"/>
          </p:nvPr>
        </p:nvSpPr>
        <p:spPr>
          <a:xfrm>
            <a:off x="457201" y="749912"/>
            <a:ext cx="7376429" cy="667725"/>
          </a:xfrm>
          <a:prstGeom prst="rect">
            <a:avLst/>
          </a:prstGeom>
        </p:spPr>
        <p:txBody>
          <a:bodyPr vert="horz" lIns="91440" tIns="45720" rIns="91440" bIns="45720" rtlCol="0" anchor="ctr">
            <a:normAutofit/>
          </a:bodyPr>
          <a:lstStyle/>
          <a:p>
            <a:r>
              <a:rPr lang="en-GB" sz="3600" b="1" dirty="0" smtClean="0">
                <a:solidFill>
                  <a:schemeClr val="tx2"/>
                </a:solidFill>
                <a:latin typeface="+mj-lt"/>
                <a:cs typeface="Arial"/>
              </a:rPr>
              <a:t>Click</a:t>
            </a:r>
            <a:r>
              <a:rPr lang="en-GB" sz="3600" b="1" baseline="0" dirty="0" smtClean="0">
                <a:solidFill>
                  <a:schemeClr val="tx2"/>
                </a:solidFill>
                <a:latin typeface="+mj-lt"/>
                <a:cs typeface="Arial"/>
              </a:rPr>
              <a:t> to edit the master title style</a:t>
            </a:r>
            <a:endParaRPr lang="en-GB" sz="3600" b="1" dirty="0">
              <a:solidFill>
                <a:schemeClr val="tx2"/>
              </a:solidFill>
              <a:latin typeface="+mj-lt"/>
              <a:cs typeface="Arial"/>
            </a:endParaRPr>
          </a:p>
        </p:txBody>
      </p:sp>
      <p:pic>
        <p:nvPicPr>
          <p:cNvPr id="2" name="Picture 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833630" y="371210"/>
            <a:ext cx="927657" cy="718608"/>
          </a:xfrm>
          <a:prstGeom prst="rect">
            <a:avLst/>
          </a:prstGeom>
        </p:spPr>
      </p:pic>
    </p:spTree>
    <p:extLst>
      <p:ext uri="{BB962C8B-B14F-4D97-AF65-F5344CB8AC3E}">
        <p14:creationId xmlns:p14="http://schemas.microsoft.com/office/powerpoint/2010/main" val="4225294872"/>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Lst>
  <p:timing>
    <p:tnLst>
      <p:par>
        <p:cTn id="1" dur="indefinite" restart="never" nodeType="tmRoot"/>
      </p:par>
    </p:tnLst>
  </p:timing>
  <p:hf hdr="0" ftr="0" dt="0"/>
  <p:txStyles>
    <p:titleStyle>
      <a:lvl1pPr algn="l" defTabSz="457200" rtl="0" eaLnBrk="1" latinLnBrk="0" hangingPunct="1">
        <a:spcBef>
          <a:spcPct val="0"/>
        </a:spcBef>
        <a:buNone/>
        <a:defRPr lang="en-GB" sz="3600" b="1" i="0" kern="1200" baseline="0" smtClean="0">
          <a:solidFill>
            <a:schemeClr val="tx2"/>
          </a:solidFill>
          <a:latin typeface="Arial"/>
          <a:ea typeface="+mj-ea"/>
          <a:cs typeface="Arial"/>
        </a:defRPr>
      </a:lvl1pPr>
    </p:titleStyle>
    <p:bodyStyle>
      <a:lvl1pPr marL="342900" indent="-342900" algn="l" defTabSz="457200" rtl="0" eaLnBrk="1" latinLnBrk="0" hangingPunct="1">
        <a:spcBef>
          <a:spcPct val="20000"/>
        </a:spcBef>
        <a:buClr>
          <a:schemeClr val="tx2"/>
        </a:buClr>
        <a:buFont typeface="Arial"/>
        <a:buChar char="•"/>
        <a:defRPr sz="2400" kern="1200">
          <a:solidFill>
            <a:schemeClr val="tx1"/>
          </a:solidFill>
          <a:latin typeface="+mn-lt"/>
          <a:ea typeface="+mn-ea"/>
          <a:cs typeface="+mn-cs"/>
        </a:defRPr>
      </a:lvl1pPr>
      <a:lvl2pPr marL="742950" indent="-285750" algn="l" defTabSz="457200" rtl="0" eaLnBrk="1" latinLnBrk="0" hangingPunct="1">
        <a:spcBef>
          <a:spcPct val="20000"/>
        </a:spcBef>
        <a:buClr>
          <a:schemeClr val="tx2"/>
        </a:buClr>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Clr>
          <a:schemeClr val="tx2"/>
        </a:buClr>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Clr>
          <a:schemeClr val="tx2"/>
        </a:buClr>
        <a:buFont typeface="Arial"/>
        <a:buChar char="•"/>
        <a:defRPr sz="2400" kern="1200">
          <a:solidFill>
            <a:schemeClr val="tx1"/>
          </a:solidFill>
          <a:latin typeface="+mn-lt"/>
          <a:ea typeface="+mn-ea"/>
          <a:cs typeface="+mn-cs"/>
        </a:defRPr>
      </a:lvl4pPr>
      <a:lvl5pPr marL="2057400" indent="-228600" algn="l" defTabSz="457200" rtl="0" eaLnBrk="1" latinLnBrk="0" hangingPunct="1">
        <a:spcBef>
          <a:spcPct val="20000"/>
        </a:spcBef>
        <a:buClr>
          <a:schemeClr val="tx2"/>
        </a:buClr>
        <a:buFont typeface="Arial"/>
        <a:buChar char="•"/>
        <a:defRPr sz="2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https://www.kingsfund.org.uk/publications/mental-health-new-care-models" TargetMode="External"/><Relationship Id="rId2" Type="http://schemas.openxmlformats.org/officeDocument/2006/relationships/hyperlink" Target="https://future.nhs.uk/connect.ti/Home/view?objectId=437572#437572"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http://www.england.nhs.uk/systemchange" TargetMode="External"/><Relationship Id="rId2" Type="http://schemas.openxmlformats.org/officeDocument/2006/relationships/hyperlink" Target="http://www.england.nhs.uk/vanguards" TargetMode="External"/><Relationship Id="rId1" Type="http://schemas.openxmlformats.org/officeDocument/2006/relationships/slideLayout" Target="../slideLayouts/slideLayout5.xml"/><Relationship Id="rId5" Type="http://schemas.openxmlformats.org/officeDocument/2006/relationships/image" Target="../media/image12.png"/><Relationship Id="rId4" Type="http://schemas.openxmlformats.org/officeDocument/2006/relationships/hyperlink" Target="mailto:Julia.Grace@nhs.net"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GB" sz="2800" dirty="0" smtClean="0"/>
              <a:t>Julia Grace, Deputy Head, Systems Transformation Group, NHS England</a:t>
            </a:r>
            <a:endParaRPr lang="en-GB" sz="2800" dirty="0"/>
          </a:p>
        </p:txBody>
      </p:sp>
      <p:sp>
        <p:nvSpPr>
          <p:cNvPr id="3" name="Title 2"/>
          <p:cNvSpPr>
            <a:spLocks noGrp="1"/>
          </p:cNvSpPr>
          <p:nvPr>
            <p:ph type="title"/>
          </p:nvPr>
        </p:nvSpPr>
        <p:spPr/>
        <p:txBody>
          <a:bodyPr/>
          <a:lstStyle/>
          <a:p>
            <a:pPr lvl="0" defTabSz="914400">
              <a:spcBef>
                <a:spcPts val="0"/>
              </a:spcBef>
            </a:pPr>
            <a:r>
              <a:rPr lang="en-GB" sz="4000" dirty="0">
                <a:solidFill>
                  <a:prstClr val="white"/>
                </a:solidFill>
                <a:latin typeface="Arial" panose="020B0604020202020204" pitchFamily="34" charset="0"/>
                <a:ea typeface="+mn-ea"/>
                <a:cs typeface="Arial" panose="020B0604020202020204" pitchFamily="34" charset="0"/>
              </a:rPr>
              <a:t>The </a:t>
            </a:r>
            <a:r>
              <a:rPr lang="en-GB" sz="4000" dirty="0" smtClean="0">
                <a:solidFill>
                  <a:prstClr val="white"/>
                </a:solidFill>
                <a:latin typeface="Arial" panose="020B0604020202020204" pitchFamily="34" charset="0"/>
                <a:ea typeface="+mn-ea"/>
                <a:cs typeface="Arial" panose="020B0604020202020204" pitchFamily="34" charset="0"/>
              </a:rPr>
              <a:t>New Care Models </a:t>
            </a:r>
            <a:r>
              <a:rPr lang="en-GB" sz="4000" dirty="0">
                <a:solidFill>
                  <a:prstClr val="white"/>
                </a:solidFill>
                <a:latin typeface="Arial" panose="020B0604020202020204" pitchFamily="34" charset="0"/>
                <a:ea typeface="+mn-ea"/>
                <a:cs typeface="Arial" panose="020B0604020202020204" pitchFamily="34" charset="0"/>
              </a:rPr>
              <a:t>programme: achievements, </a:t>
            </a:r>
            <a:r>
              <a:rPr lang="en-GB" sz="4000" dirty="0" smtClean="0">
                <a:solidFill>
                  <a:prstClr val="white"/>
                </a:solidFill>
                <a:latin typeface="Arial" panose="020B0604020202020204" pitchFamily="34" charset="0"/>
                <a:ea typeface="+mn-ea"/>
                <a:cs typeface="Arial" panose="020B0604020202020204" pitchFamily="34" charset="0"/>
              </a:rPr>
              <a:t>learnings and next steps</a:t>
            </a:r>
            <a:endParaRPr lang="en-GB" dirty="0"/>
          </a:p>
        </p:txBody>
      </p:sp>
      <p:sp>
        <p:nvSpPr>
          <p:cNvPr id="4" name="Content Placeholder 3"/>
          <p:cNvSpPr>
            <a:spLocks noGrp="1"/>
          </p:cNvSpPr>
          <p:nvPr>
            <p:ph sz="quarter" idx="11"/>
          </p:nvPr>
        </p:nvSpPr>
        <p:spPr/>
        <p:txBody>
          <a:bodyPr/>
          <a:lstStyle/>
          <a:p>
            <a:r>
              <a:rPr lang="en-GB" dirty="0" smtClean="0"/>
              <a:t>26 April 2018</a:t>
            </a:r>
            <a:endParaRPr lang="en-GB" dirty="0"/>
          </a:p>
        </p:txBody>
      </p:sp>
    </p:spTree>
    <p:extLst>
      <p:ext uri="{BB962C8B-B14F-4D97-AF65-F5344CB8AC3E}">
        <p14:creationId xmlns:p14="http://schemas.microsoft.com/office/powerpoint/2010/main" val="42481371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The patient perspective</a:t>
            </a:r>
            <a:endParaRPr lang="en-GB" sz="2800" dirty="0"/>
          </a:p>
        </p:txBody>
      </p:sp>
      <p:sp>
        <p:nvSpPr>
          <p:cNvPr id="3" name="Slide Number Placeholder 2"/>
          <p:cNvSpPr>
            <a:spLocks noGrp="1"/>
          </p:cNvSpPr>
          <p:nvPr>
            <p:ph type="sldNum" sz="quarter" idx="10"/>
          </p:nvPr>
        </p:nvSpPr>
        <p:spPr/>
        <p:txBody>
          <a:bodyPr/>
          <a:lstStyle/>
          <a:p>
            <a:fld id="{67DE7D0A-5CC0-CD4F-AD63-02ED5F8284D6}" type="slidenum">
              <a:rPr lang="en-US" smtClean="0"/>
              <a:pPr/>
              <a:t>10</a:t>
            </a:fld>
            <a:endParaRPr lang="en-US" dirty="0"/>
          </a:p>
        </p:txBody>
      </p:sp>
      <p:sp>
        <p:nvSpPr>
          <p:cNvPr id="4" name="Content Placeholder 3"/>
          <p:cNvSpPr>
            <a:spLocks noGrp="1"/>
          </p:cNvSpPr>
          <p:nvPr>
            <p:ph idx="1"/>
          </p:nvPr>
        </p:nvSpPr>
        <p:spPr/>
        <p:txBody>
          <a:bodyPr>
            <a:normAutofit lnSpcReduction="10000"/>
          </a:bodyPr>
          <a:lstStyle/>
          <a:p>
            <a:pPr marL="0" indent="0">
              <a:buNone/>
            </a:pPr>
            <a:r>
              <a:rPr lang="en-GB" sz="1600" b="1" dirty="0"/>
              <a:t>Better Local Care (South Hampshire) – Same day access service</a:t>
            </a:r>
          </a:p>
          <a:p>
            <a:endParaRPr lang="en-GB" sz="1400" b="1" dirty="0"/>
          </a:p>
          <a:p>
            <a:pPr marL="0" indent="0">
              <a:buNone/>
            </a:pPr>
            <a:r>
              <a:rPr lang="en-GB" sz="1600" dirty="0" smtClean="0"/>
              <a:t>Four </a:t>
            </a:r>
            <a:r>
              <a:rPr lang="en-GB" sz="1600" dirty="0"/>
              <a:t>practices have created a Same Day Access Service (SDAS) which pools the same day primary care workload and workforce for the 4 practices into a single service, operated from a central location at Gosport War Memorial Hospital. 15 nurses and 12 GPs are involved at different times.</a:t>
            </a:r>
          </a:p>
          <a:p>
            <a:pPr marL="0" indent="0">
              <a:buNone/>
            </a:pPr>
            <a:r>
              <a:rPr lang="en-GB" sz="1600" dirty="0"/>
              <a:t> </a:t>
            </a:r>
          </a:p>
          <a:p>
            <a:pPr marL="0" indent="0">
              <a:buNone/>
            </a:pPr>
            <a:r>
              <a:rPr lang="en-GB" sz="1600" b="1" dirty="0"/>
              <a:t>Patient background:</a:t>
            </a:r>
            <a:endParaRPr lang="en-GB" sz="1600" dirty="0"/>
          </a:p>
          <a:p>
            <a:pPr marL="0" lvl="0" indent="0">
              <a:buNone/>
            </a:pPr>
            <a:r>
              <a:rPr lang="en-GB" sz="1600" dirty="0"/>
              <a:t>Joy, 57, has diabetes and a series of acute issues sometimes needing support without delay</a:t>
            </a:r>
          </a:p>
          <a:p>
            <a:pPr marL="0" indent="0">
              <a:buNone/>
            </a:pPr>
            <a:r>
              <a:rPr lang="en-GB" sz="1600" dirty="0"/>
              <a:t> </a:t>
            </a:r>
          </a:p>
          <a:p>
            <a:pPr marL="0" indent="0">
              <a:buNone/>
            </a:pPr>
            <a:r>
              <a:rPr lang="en-GB" sz="1600" b="1" dirty="0" smtClean="0"/>
              <a:t>Intervention</a:t>
            </a:r>
            <a:r>
              <a:rPr lang="en-GB" sz="1600" b="1" dirty="0"/>
              <a:t>:</a:t>
            </a:r>
            <a:endParaRPr lang="en-GB" sz="1600" dirty="0"/>
          </a:p>
          <a:p>
            <a:pPr marL="0" lvl="0" indent="0">
              <a:buNone/>
            </a:pPr>
            <a:r>
              <a:rPr lang="en-GB" sz="1600" dirty="0"/>
              <a:t>Since the inception of the same-day access service, she’s used the service five times. </a:t>
            </a:r>
            <a:endParaRPr lang="en-GB" sz="1600" dirty="0" smtClean="0"/>
          </a:p>
          <a:p>
            <a:pPr marL="0" lvl="0" indent="0">
              <a:buNone/>
            </a:pPr>
            <a:endParaRPr lang="en-GB" sz="1600" dirty="0"/>
          </a:p>
          <a:p>
            <a:pPr marL="0" lvl="0" indent="0">
              <a:buNone/>
            </a:pPr>
            <a:r>
              <a:rPr lang="en-GB" sz="1600" dirty="0" smtClean="0"/>
              <a:t>She </a:t>
            </a:r>
            <a:r>
              <a:rPr lang="en-GB" sz="1600" dirty="0"/>
              <a:t>said: “One prescription caused a bad reaction and I was able to phone and get the medication changed on the same day. </a:t>
            </a:r>
            <a:endParaRPr lang="en-GB" sz="1600" dirty="0" smtClean="0"/>
          </a:p>
          <a:p>
            <a:pPr marL="0" lvl="0" indent="0">
              <a:buNone/>
            </a:pPr>
            <a:endParaRPr lang="en-GB" sz="1600" dirty="0" smtClean="0"/>
          </a:p>
          <a:p>
            <a:pPr marL="0" lvl="0" indent="0">
              <a:buNone/>
            </a:pPr>
            <a:r>
              <a:rPr lang="en-GB" sz="1600" dirty="0" smtClean="0"/>
              <a:t>“</a:t>
            </a:r>
            <a:r>
              <a:rPr lang="en-GB" sz="1600" dirty="0"/>
              <a:t>It’s reassuring to know that even if I can’t see my own doctor, I can see a doctor when I need one. It feels like a safety net.</a:t>
            </a:r>
          </a:p>
          <a:p>
            <a:endParaRPr lang="en-GB" sz="2000" dirty="0"/>
          </a:p>
        </p:txBody>
      </p:sp>
    </p:spTree>
    <p:extLst>
      <p:ext uri="{BB962C8B-B14F-4D97-AF65-F5344CB8AC3E}">
        <p14:creationId xmlns:p14="http://schemas.microsoft.com/office/powerpoint/2010/main" val="3303030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The patient perspective</a:t>
            </a:r>
            <a:endParaRPr lang="en-GB" sz="2800" dirty="0"/>
          </a:p>
        </p:txBody>
      </p:sp>
      <p:sp>
        <p:nvSpPr>
          <p:cNvPr id="3" name="Slide Number Placeholder 2"/>
          <p:cNvSpPr>
            <a:spLocks noGrp="1"/>
          </p:cNvSpPr>
          <p:nvPr>
            <p:ph type="sldNum" sz="quarter" idx="10"/>
          </p:nvPr>
        </p:nvSpPr>
        <p:spPr/>
        <p:txBody>
          <a:bodyPr/>
          <a:lstStyle/>
          <a:p>
            <a:fld id="{67DE7D0A-5CC0-CD4F-AD63-02ED5F8284D6}" type="slidenum">
              <a:rPr lang="en-US" smtClean="0"/>
              <a:pPr/>
              <a:t>11</a:t>
            </a:fld>
            <a:endParaRPr lang="en-US" dirty="0"/>
          </a:p>
        </p:txBody>
      </p:sp>
      <p:sp>
        <p:nvSpPr>
          <p:cNvPr id="4" name="Content Placeholder 3"/>
          <p:cNvSpPr>
            <a:spLocks noGrp="1"/>
          </p:cNvSpPr>
          <p:nvPr>
            <p:ph idx="1"/>
          </p:nvPr>
        </p:nvSpPr>
        <p:spPr>
          <a:xfrm>
            <a:off x="457201" y="1322644"/>
            <a:ext cx="8116784" cy="4839249"/>
          </a:xfrm>
        </p:spPr>
        <p:txBody>
          <a:bodyPr>
            <a:normAutofit fontScale="25000" lnSpcReduction="20000"/>
          </a:bodyPr>
          <a:lstStyle/>
          <a:p>
            <a:pPr marL="0" indent="0">
              <a:buNone/>
            </a:pPr>
            <a:r>
              <a:rPr lang="en-GB" sz="6400" b="1" dirty="0" smtClean="0"/>
              <a:t>My </a:t>
            </a:r>
            <a:r>
              <a:rPr lang="en-GB" sz="6400" b="1" dirty="0"/>
              <a:t>Life A Full Life (Isle of Wight) – Crisis Team</a:t>
            </a:r>
          </a:p>
          <a:p>
            <a:pPr marL="0" indent="0">
              <a:buNone/>
            </a:pPr>
            <a:endParaRPr lang="en-GB" sz="6400" dirty="0" smtClean="0"/>
          </a:p>
          <a:p>
            <a:pPr marL="0" indent="0">
              <a:buNone/>
            </a:pPr>
            <a:r>
              <a:rPr lang="en-GB" sz="6400" dirty="0" smtClean="0"/>
              <a:t>A </a:t>
            </a:r>
            <a:r>
              <a:rPr lang="en-GB" sz="6400" dirty="0"/>
              <a:t>new crisis team </a:t>
            </a:r>
            <a:r>
              <a:rPr lang="en-GB" sz="6400" dirty="0" smtClean="0"/>
              <a:t>to </a:t>
            </a:r>
            <a:r>
              <a:rPr lang="en-GB" sz="6400" dirty="0"/>
              <a:t>support patients aged over 65 and avoid admission to hospital.</a:t>
            </a:r>
          </a:p>
          <a:p>
            <a:pPr marL="0" indent="0">
              <a:buNone/>
            </a:pPr>
            <a:r>
              <a:rPr lang="en-GB" sz="6400" dirty="0"/>
              <a:t> </a:t>
            </a:r>
          </a:p>
          <a:p>
            <a:pPr marL="0" indent="0" fontAlgn="base">
              <a:buNone/>
            </a:pPr>
            <a:r>
              <a:rPr lang="en-GB" sz="6400" b="1" dirty="0"/>
              <a:t>Patient background</a:t>
            </a:r>
            <a:r>
              <a:rPr lang="en-GB" sz="6400" dirty="0"/>
              <a:t>: </a:t>
            </a:r>
            <a:endParaRPr lang="en-GB" sz="6400" dirty="0" smtClean="0"/>
          </a:p>
          <a:p>
            <a:pPr marL="0" indent="0" fontAlgn="base">
              <a:buNone/>
            </a:pPr>
            <a:r>
              <a:rPr lang="en-GB" sz="6400" dirty="0" smtClean="0"/>
              <a:t>Alice</a:t>
            </a:r>
            <a:r>
              <a:rPr lang="en-GB" sz="6400" dirty="0"/>
              <a:t>, 79, </a:t>
            </a:r>
            <a:r>
              <a:rPr lang="en-GB" sz="6400" dirty="0" smtClean="0"/>
              <a:t>lived </a:t>
            </a:r>
            <a:r>
              <a:rPr lang="en-GB" sz="6400" dirty="0"/>
              <a:t>alone and was socially isolated with dementia. </a:t>
            </a:r>
            <a:r>
              <a:rPr lang="en-GB" sz="6400" dirty="0" smtClean="0"/>
              <a:t>Alice had a number of falls which had meant she needed to be admitted </a:t>
            </a:r>
            <a:r>
              <a:rPr lang="en-GB" sz="6400" dirty="0"/>
              <a:t>to </a:t>
            </a:r>
            <a:r>
              <a:rPr lang="en-GB" sz="6400" dirty="0" smtClean="0"/>
              <a:t>hospital for treatment.</a:t>
            </a:r>
          </a:p>
          <a:p>
            <a:pPr marL="0" indent="0" fontAlgn="base">
              <a:buNone/>
            </a:pPr>
            <a:endParaRPr lang="en-GB" sz="6400" b="1" dirty="0"/>
          </a:p>
          <a:p>
            <a:pPr marL="0" indent="0" fontAlgn="base">
              <a:buNone/>
            </a:pPr>
            <a:r>
              <a:rPr lang="en-GB" sz="6400" b="1" dirty="0"/>
              <a:t>Intervention</a:t>
            </a:r>
            <a:r>
              <a:rPr lang="en-GB" sz="6400" dirty="0"/>
              <a:t>: </a:t>
            </a:r>
            <a:endParaRPr lang="en-GB" sz="6400" dirty="0" smtClean="0"/>
          </a:p>
          <a:p>
            <a:pPr marL="0" indent="0" fontAlgn="base">
              <a:buNone/>
            </a:pPr>
            <a:r>
              <a:rPr lang="en-GB" sz="6400" dirty="0" smtClean="0"/>
              <a:t>Di </a:t>
            </a:r>
            <a:r>
              <a:rPr lang="en-GB" sz="6400" dirty="0"/>
              <a:t>Goring, crisis response lead nurse, said: “By working together as a varied team of professionals we can access all the services our patients might </a:t>
            </a:r>
            <a:r>
              <a:rPr lang="en-GB" sz="6400" dirty="0" smtClean="0"/>
              <a:t>need. Initially </a:t>
            </a:r>
            <a:r>
              <a:rPr lang="en-GB" sz="6400" dirty="0"/>
              <a:t>it was important to find out why Alice was falling – a nurse checked her blood pressure and so on, and following an assessment our occupational </a:t>
            </a:r>
            <a:r>
              <a:rPr lang="en-GB" sz="6400" dirty="0" smtClean="0"/>
              <a:t>therapist, we </a:t>
            </a:r>
            <a:r>
              <a:rPr lang="en-GB" sz="6400" dirty="0"/>
              <a:t>provided some equipment to minimise Alice’s risk of further </a:t>
            </a:r>
            <a:r>
              <a:rPr lang="en-GB" sz="6400" dirty="0" smtClean="0"/>
              <a:t>falls.</a:t>
            </a:r>
          </a:p>
          <a:p>
            <a:pPr marL="0" indent="0" fontAlgn="base">
              <a:buNone/>
            </a:pPr>
            <a:endParaRPr lang="en-GB" sz="6400" dirty="0"/>
          </a:p>
          <a:p>
            <a:pPr marL="0" indent="0" fontAlgn="base">
              <a:buNone/>
            </a:pPr>
            <a:r>
              <a:rPr lang="en-GB" sz="6400" dirty="0" smtClean="0"/>
              <a:t>The GP arranged a referral to the memory service and once the crisis was over, we looked at Alice’s social situation and future needs. We asked what she would like to be able to do, and in response a team member from Age UK organised weekly shopping trips. </a:t>
            </a:r>
          </a:p>
          <a:p>
            <a:pPr marL="0" indent="0" fontAlgn="base">
              <a:buNone/>
            </a:pPr>
            <a:endParaRPr lang="en-GB" sz="6400" dirty="0"/>
          </a:p>
          <a:p>
            <a:pPr marL="0" indent="0" fontAlgn="base">
              <a:buNone/>
            </a:pPr>
            <a:r>
              <a:rPr lang="en-GB" sz="6400" dirty="0" smtClean="0"/>
              <a:t>This new service recognises that patients – even those who are frail and have long-term conditions – don’t always need a hospital admission and can be supported to live well within their own homes.”</a:t>
            </a:r>
            <a:endParaRPr lang="en-GB" sz="6400" dirty="0" smtClean="0">
              <a:cs typeface="Arial" panose="020B0604020202020204" pitchFamily="34" charset="0"/>
            </a:endParaRPr>
          </a:p>
          <a:p>
            <a:pPr marL="0" indent="0">
              <a:buNone/>
            </a:pPr>
            <a:endParaRPr lang="en-GB" sz="2500" dirty="0" smtClean="0"/>
          </a:p>
          <a:p>
            <a:pPr marL="0" indent="0">
              <a:buNone/>
            </a:pPr>
            <a:endParaRPr lang="en-GB" dirty="0"/>
          </a:p>
        </p:txBody>
      </p:sp>
    </p:spTree>
    <p:extLst>
      <p:ext uri="{BB962C8B-B14F-4D97-AF65-F5344CB8AC3E}">
        <p14:creationId xmlns:p14="http://schemas.microsoft.com/office/powerpoint/2010/main" val="28265479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t>Making the system more effective and efficient</a:t>
            </a:r>
            <a:endParaRPr lang="en-GB" sz="2800" dirty="0"/>
          </a:p>
        </p:txBody>
      </p:sp>
      <p:sp>
        <p:nvSpPr>
          <p:cNvPr id="3" name="Slide Number Placeholder 2"/>
          <p:cNvSpPr>
            <a:spLocks noGrp="1"/>
          </p:cNvSpPr>
          <p:nvPr>
            <p:ph type="sldNum" sz="quarter" idx="10"/>
          </p:nvPr>
        </p:nvSpPr>
        <p:spPr/>
        <p:txBody>
          <a:bodyPr/>
          <a:lstStyle/>
          <a:p>
            <a:fld id="{902D5018-2030-2046-84FC-87E41EA86E42}" type="slidenum">
              <a:rPr lang="en-US" smtClean="0">
                <a:solidFill>
                  <a:srgbClr val="0072C6"/>
                </a:solidFill>
              </a:rPr>
              <a:pPr/>
              <a:t>12</a:t>
            </a:fld>
            <a:endParaRPr lang="en-US" dirty="0">
              <a:solidFill>
                <a:srgbClr val="0072C6"/>
              </a:solidFill>
            </a:endParaRPr>
          </a:p>
        </p:txBody>
      </p:sp>
      <p:sp>
        <p:nvSpPr>
          <p:cNvPr id="8" name="TextBox 7"/>
          <p:cNvSpPr txBox="1"/>
          <p:nvPr/>
        </p:nvSpPr>
        <p:spPr>
          <a:xfrm>
            <a:off x="408000" y="1495918"/>
            <a:ext cx="5114362" cy="709219"/>
          </a:xfrm>
          <a:prstGeom prst="rect">
            <a:avLst/>
          </a:prstGeom>
          <a:noFill/>
        </p:spPr>
        <p:txBody>
          <a:bodyPr wrap="square" bIns="108000" rtlCol="0">
            <a:spAutoFit/>
          </a:bodyPr>
          <a:lstStyle/>
          <a:p>
            <a:pPr algn="ctr"/>
            <a:r>
              <a:rPr lang="en-GB" b="1" dirty="0" smtClean="0">
                <a:solidFill>
                  <a:prstClr val="black"/>
                </a:solidFill>
              </a:rPr>
              <a:t>PACS and MCP vanguards have seen slower growth in emergency admissions…</a:t>
            </a:r>
            <a:endParaRPr lang="en-GB" b="1" dirty="0">
              <a:solidFill>
                <a:prstClr val="black"/>
              </a:solidFill>
            </a:endParaRPr>
          </a:p>
        </p:txBody>
      </p:sp>
      <p:sp>
        <p:nvSpPr>
          <p:cNvPr id="9" name="TextBox 8"/>
          <p:cNvSpPr txBox="1"/>
          <p:nvPr/>
        </p:nvSpPr>
        <p:spPr>
          <a:xfrm>
            <a:off x="5558975" y="1495918"/>
            <a:ext cx="3614057" cy="709219"/>
          </a:xfrm>
          <a:prstGeom prst="rect">
            <a:avLst/>
          </a:prstGeom>
          <a:noFill/>
        </p:spPr>
        <p:txBody>
          <a:bodyPr wrap="square" bIns="108000" rtlCol="0">
            <a:spAutoFit/>
          </a:bodyPr>
          <a:lstStyle/>
          <a:p>
            <a:pPr algn="ctr"/>
            <a:r>
              <a:rPr lang="en-GB" b="1" dirty="0" smtClean="0">
                <a:solidFill>
                  <a:prstClr val="black"/>
                </a:solidFill>
              </a:rPr>
              <a:t>…and care home vanguards </a:t>
            </a:r>
            <a:r>
              <a:rPr lang="en-GB" b="1" i="1" dirty="0" smtClean="0">
                <a:solidFill>
                  <a:prstClr val="black"/>
                </a:solidFill>
              </a:rPr>
              <a:t>reduced</a:t>
            </a:r>
            <a:r>
              <a:rPr lang="en-GB" b="1" dirty="0" smtClean="0">
                <a:solidFill>
                  <a:prstClr val="black"/>
                </a:solidFill>
              </a:rPr>
              <a:t> admissions</a:t>
            </a:r>
            <a:endParaRPr lang="en-GB" b="1" dirty="0">
              <a:solidFill>
                <a:prstClr val="black"/>
              </a:solidFill>
            </a:endParaRPr>
          </a:p>
        </p:txBody>
      </p:sp>
      <p:cxnSp>
        <p:nvCxnSpPr>
          <p:cNvPr id="11" name="Straight Connector 10"/>
          <p:cNvCxnSpPr/>
          <p:nvPr/>
        </p:nvCxnSpPr>
        <p:spPr>
          <a:xfrm>
            <a:off x="5912069" y="2288265"/>
            <a:ext cx="2806918" cy="0"/>
          </a:xfrm>
          <a:prstGeom prst="line">
            <a:avLst/>
          </a:prstGeom>
          <a:ln w="28575">
            <a:solidFill>
              <a:srgbClr val="0072C6"/>
            </a:solidFill>
          </a:ln>
          <a:effectLst/>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5912069" y="2355464"/>
            <a:ext cx="3121572" cy="1477328"/>
          </a:xfrm>
          <a:prstGeom prst="rect">
            <a:avLst/>
          </a:prstGeom>
        </p:spPr>
        <p:txBody>
          <a:bodyPr wrap="square">
            <a:spAutoFit/>
          </a:bodyPr>
          <a:lstStyle/>
          <a:p>
            <a:r>
              <a:rPr lang="en-GB" dirty="0">
                <a:solidFill>
                  <a:prstClr val="black"/>
                </a:solidFill>
              </a:rPr>
              <a:t>Emergency admissions growth from care home </a:t>
            </a:r>
            <a:r>
              <a:rPr lang="en-GB" dirty="0" smtClean="0">
                <a:solidFill>
                  <a:prstClr val="black"/>
                </a:solidFill>
              </a:rPr>
              <a:t>residents</a:t>
            </a:r>
            <a:r>
              <a:rPr lang="en-GB" baseline="30000" dirty="0" smtClean="0">
                <a:solidFill>
                  <a:prstClr val="black"/>
                </a:solidFill>
              </a:rPr>
              <a:t>2</a:t>
            </a:r>
            <a:r>
              <a:rPr lang="en-GB" dirty="0" smtClean="0">
                <a:solidFill>
                  <a:prstClr val="black"/>
                </a:solidFill>
              </a:rPr>
              <a:t>:</a:t>
            </a:r>
            <a:endParaRPr lang="en-GB" dirty="0">
              <a:solidFill>
                <a:prstClr val="black"/>
              </a:solidFill>
            </a:endParaRPr>
          </a:p>
          <a:p>
            <a:pPr marL="342900" indent="-342900">
              <a:buClr>
                <a:srgbClr val="0072C6"/>
              </a:buClr>
              <a:buFont typeface="Arial"/>
              <a:buChar char="•"/>
            </a:pPr>
            <a:r>
              <a:rPr lang="en-GB" dirty="0">
                <a:solidFill>
                  <a:prstClr val="black"/>
                </a:solidFill>
              </a:rPr>
              <a:t>Rest of England: </a:t>
            </a:r>
            <a:r>
              <a:rPr lang="en-GB" dirty="0" smtClean="0">
                <a:solidFill>
                  <a:prstClr val="black"/>
                </a:solidFill>
              </a:rPr>
              <a:t>+6.7%</a:t>
            </a:r>
            <a:endParaRPr lang="en-GB" dirty="0">
              <a:solidFill>
                <a:prstClr val="black"/>
              </a:solidFill>
            </a:endParaRPr>
          </a:p>
          <a:p>
            <a:pPr marL="342900" indent="-342900">
              <a:buClr>
                <a:srgbClr val="0072C6"/>
              </a:buClr>
              <a:buFont typeface="Arial"/>
              <a:buChar char="•"/>
            </a:pPr>
            <a:r>
              <a:rPr lang="en-GB" dirty="0">
                <a:solidFill>
                  <a:prstClr val="black"/>
                </a:solidFill>
              </a:rPr>
              <a:t>EHCH Vanguards: </a:t>
            </a:r>
            <a:r>
              <a:rPr lang="en-GB" dirty="0" smtClean="0">
                <a:solidFill>
                  <a:prstClr val="black"/>
                </a:solidFill>
              </a:rPr>
              <a:t>-1.4%</a:t>
            </a:r>
            <a:endParaRPr lang="en-GB" dirty="0">
              <a:solidFill>
                <a:prstClr val="black"/>
              </a:solidFill>
            </a:endParaRPr>
          </a:p>
        </p:txBody>
      </p:sp>
      <p:sp>
        <p:nvSpPr>
          <p:cNvPr id="14" name="TextBox 13"/>
          <p:cNvSpPr txBox="1"/>
          <p:nvPr/>
        </p:nvSpPr>
        <p:spPr>
          <a:xfrm>
            <a:off x="320723" y="5927548"/>
            <a:ext cx="8098063" cy="707886"/>
          </a:xfrm>
          <a:prstGeom prst="rect">
            <a:avLst/>
          </a:prstGeom>
          <a:noFill/>
        </p:spPr>
        <p:txBody>
          <a:bodyPr wrap="square" rtlCol="0">
            <a:spAutoFit/>
          </a:bodyPr>
          <a:lstStyle/>
          <a:p>
            <a:pPr marL="228600" indent="-228600">
              <a:buAutoNum type="arabicPeriod"/>
            </a:pPr>
            <a:r>
              <a:rPr lang="en-GB" sz="1000" dirty="0" smtClean="0">
                <a:solidFill>
                  <a:prstClr val="black"/>
                </a:solidFill>
              </a:rPr>
              <a:t>For </a:t>
            </a:r>
            <a:r>
              <a:rPr lang="en-GB" sz="1000" dirty="0">
                <a:solidFill>
                  <a:prstClr val="black"/>
                </a:solidFill>
              </a:rPr>
              <a:t>the 12 months to </a:t>
            </a:r>
            <a:r>
              <a:rPr lang="en-GB" sz="1000" dirty="0" smtClean="0">
                <a:solidFill>
                  <a:prstClr val="black"/>
                </a:solidFill>
              </a:rPr>
              <a:t>Q2 </a:t>
            </a:r>
            <a:r>
              <a:rPr lang="en-GB" sz="1000" dirty="0">
                <a:solidFill>
                  <a:prstClr val="black"/>
                </a:solidFill>
              </a:rPr>
              <a:t>2017/18, compared to the base-line year </a:t>
            </a:r>
            <a:r>
              <a:rPr lang="en-GB" sz="1000" dirty="0" smtClean="0">
                <a:solidFill>
                  <a:prstClr val="black"/>
                </a:solidFill>
              </a:rPr>
              <a:t>2014/15.</a:t>
            </a:r>
          </a:p>
          <a:p>
            <a:pPr marL="228600" indent="-228600">
              <a:buAutoNum type="arabicPeriod"/>
            </a:pPr>
            <a:r>
              <a:rPr lang="en-GB" sz="1000" dirty="0" smtClean="0">
                <a:solidFill>
                  <a:prstClr val="black"/>
                </a:solidFill>
              </a:rPr>
              <a:t>For </a:t>
            </a:r>
            <a:r>
              <a:rPr lang="en-GB" sz="1000" dirty="0">
                <a:solidFill>
                  <a:prstClr val="black"/>
                </a:solidFill>
              </a:rPr>
              <a:t>the 12 months to </a:t>
            </a:r>
            <a:r>
              <a:rPr lang="en-GB" sz="1000" dirty="0" smtClean="0">
                <a:solidFill>
                  <a:prstClr val="black"/>
                </a:solidFill>
              </a:rPr>
              <a:t>Q2 2017-18, </a:t>
            </a:r>
            <a:r>
              <a:rPr lang="en-GB" sz="1000" dirty="0">
                <a:solidFill>
                  <a:prstClr val="black"/>
                </a:solidFill>
              </a:rPr>
              <a:t>compared to a baseline period of Q3 2014-15 to Q2 2015-16.</a:t>
            </a:r>
          </a:p>
          <a:p>
            <a:endParaRPr lang="en-GB" sz="1000" dirty="0">
              <a:solidFill>
                <a:prstClr val="black"/>
              </a:solidFill>
            </a:endParaRPr>
          </a:p>
          <a:p>
            <a:endParaRPr lang="en-GB" sz="1000" dirty="0">
              <a:solidFill>
                <a:prstClr val="black"/>
              </a:solidFill>
            </a:endParaRPr>
          </a:p>
        </p:txBody>
      </p:sp>
      <p:cxnSp>
        <p:nvCxnSpPr>
          <p:cNvPr id="13" name="Straight Connector 12"/>
          <p:cNvCxnSpPr/>
          <p:nvPr/>
        </p:nvCxnSpPr>
        <p:spPr>
          <a:xfrm>
            <a:off x="408000" y="2288265"/>
            <a:ext cx="5114362" cy="0"/>
          </a:xfrm>
          <a:prstGeom prst="line">
            <a:avLst/>
          </a:prstGeom>
          <a:ln w="28575">
            <a:solidFill>
              <a:srgbClr val="0072C6"/>
            </a:solidFill>
          </a:ln>
          <a:effectLst/>
        </p:spPr>
        <p:style>
          <a:lnRef idx="2">
            <a:schemeClr val="accent1"/>
          </a:lnRef>
          <a:fillRef idx="0">
            <a:schemeClr val="accent1"/>
          </a:fillRef>
          <a:effectRef idx="1">
            <a:schemeClr val="accent1"/>
          </a:effectRef>
          <a:fontRef idx="minor">
            <a:schemeClr val="tx1"/>
          </a:fontRef>
        </p:style>
      </p:cxnSp>
      <p:pic>
        <p:nvPicPr>
          <p:cNvPr id="1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693" y="2379538"/>
            <a:ext cx="5150975" cy="3586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Rectangle 15"/>
          <p:cNvSpPr/>
          <p:nvPr/>
        </p:nvSpPr>
        <p:spPr>
          <a:xfrm>
            <a:off x="3615320" y="4300715"/>
            <a:ext cx="2736000" cy="972000"/>
          </a:xfrm>
          <a:prstGeom prst="rect">
            <a:avLst/>
          </a:prstGeom>
          <a:solidFill>
            <a:schemeClr val="bg1">
              <a:lumMod val="75000"/>
            </a:schemeClr>
          </a:solidFill>
        </p:spPr>
        <p:txBody>
          <a:bodyPr wrap="square">
            <a:spAutoFit/>
          </a:bodyPr>
          <a:lstStyle/>
          <a:p>
            <a:r>
              <a:rPr lang="en-GB" sz="1400" dirty="0">
                <a:solidFill>
                  <a:prstClr val="black"/>
                </a:solidFill>
              </a:rPr>
              <a:t>Emergency admissions </a:t>
            </a:r>
            <a:r>
              <a:rPr lang="en-GB" sz="1400" dirty="0" smtClean="0">
                <a:solidFill>
                  <a:prstClr val="black"/>
                </a:solidFill>
              </a:rPr>
              <a:t>growth</a:t>
            </a:r>
            <a:r>
              <a:rPr lang="en-GB" sz="1400" baseline="30000" dirty="0" smtClean="0">
                <a:solidFill>
                  <a:prstClr val="black"/>
                </a:solidFill>
              </a:rPr>
              <a:t>1</a:t>
            </a:r>
            <a:r>
              <a:rPr lang="en-GB" sz="1400" dirty="0" smtClean="0">
                <a:solidFill>
                  <a:prstClr val="black"/>
                </a:solidFill>
              </a:rPr>
              <a:t>:</a:t>
            </a:r>
            <a:endParaRPr lang="en-GB" sz="1400" dirty="0">
              <a:solidFill>
                <a:prstClr val="black"/>
              </a:solidFill>
            </a:endParaRPr>
          </a:p>
          <a:p>
            <a:pPr marL="285750" indent="-285750">
              <a:buFont typeface="Arial" panose="020B0604020202020204" pitchFamily="34" charset="0"/>
              <a:buChar char="•"/>
            </a:pPr>
            <a:r>
              <a:rPr lang="en-GB" sz="1400" dirty="0">
                <a:solidFill>
                  <a:prstClr val="black"/>
                </a:solidFill>
              </a:rPr>
              <a:t>Rest of England: +</a:t>
            </a:r>
            <a:r>
              <a:rPr lang="en-GB" sz="1400" dirty="0" smtClean="0">
                <a:solidFill>
                  <a:prstClr val="black"/>
                </a:solidFill>
              </a:rPr>
              <a:t>4.9%</a:t>
            </a:r>
            <a:endParaRPr lang="en-GB" sz="1400" dirty="0">
              <a:solidFill>
                <a:prstClr val="black"/>
              </a:solidFill>
            </a:endParaRPr>
          </a:p>
          <a:p>
            <a:pPr marL="285750" indent="-285750">
              <a:buFont typeface="Arial" panose="020B0604020202020204" pitchFamily="34" charset="0"/>
              <a:buChar char="•"/>
            </a:pPr>
            <a:r>
              <a:rPr lang="en-GB" sz="1400" dirty="0">
                <a:solidFill>
                  <a:prstClr val="black"/>
                </a:solidFill>
              </a:rPr>
              <a:t>MCP average: </a:t>
            </a:r>
            <a:r>
              <a:rPr lang="en-GB" sz="1400" dirty="0" smtClean="0">
                <a:solidFill>
                  <a:prstClr val="black"/>
                </a:solidFill>
              </a:rPr>
              <a:t>+2.6%</a:t>
            </a:r>
            <a:endParaRPr lang="en-GB" sz="1400" dirty="0">
              <a:solidFill>
                <a:prstClr val="black"/>
              </a:solidFill>
            </a:endParaRPr>
          </a:p>
          <a:p>
            <a:pPr marL="285750" indent="-285750">
              <a:buFont typeface="Arial" panose="020B0604020202020204" pitchFamily="34" charset="0"/>
              <a:buChar char="•"/>
            </a:pPr>
            <a:r>
              <a:rPr lang="en-GB" sz="1400" dirty="0">
                <a:solidFill>
                  <a:prstClr val="black"/>
                </a:solidFill>
              </a:rPr>
              <a:t>PACS average: +</a:t>
            </a:r>
            <a:r>
              <a:rPr lang="en-GB" sz="1400" dirty="0" smtClean="0">
                <a:solidFill>
                  <a:prstClr val="black"/>
                </a:solidFill>
              </a:rPr>
              <a:t>1.2%</a:t>
            </a:r>
            <a:endParaRPr lang="en-GB" sz="1400" dirty="0">
              <a:solidFill>
                <a:prstClr val="black"/>
              </a:solidFill>
            </a:endParaRPr>
          </a:p>
        </p:txBody>
      </p:sp>
    </p:spTree>
    <p:extLst>
      <p:ext uri="{BB962C8B-B14F-4D97-AF65-F5344CB8AC3E}">
        <p14:creationId xmlns:p14="http://schemas.microsoft.com/office/powerpoint/2010/main" val="12975020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dirty="0" smtClean="0"/>
              <a:t>The task now is to spread this learning to systems across England</a:t>
            </a:r>
            <a:endParaRPr lang="en-GB" sz="2400" dirty="0"/>
          </a:p>
        </p:txBody>
      </p:sp>
      <p:sp>
        <p:nvSpPr>
          <p:cNvPr id="3" name="Slide Number Placeholder 2"/>
          <p:cNvSpPr>
            <a:spLocks noGrp="1"/>
          </p:cNvSpPr>
          <p:nvPr>
            <p:ph type="sldNum" sz="quarter" idx="10"/>
          </p:nvPr>
        </p:nvSpPr>
        <p:spPr/>
        <p:txBody>
          <a:bodyPr/>
          <a:lstStyle/>
          <a:p>
            <a:fld id="{902D5018-2030-2046-84FC-87E41EA86E42}" type="slidenum">
              <a:rPr lang="en-US" smtClean="0">
                <a:solidFill>
                  <a:srgbClr val="0072C6"/>
                </a:solidFill>
              </a:rPr>
              <a:pPr/>
              <a:t>13</a:t>
            </a:fld>
            <a:endParaRPr lang="en-US" dirty="0">
              <a:solidFill>
                <a:srgbClr val="0072C6"/>
              </a:solidFill>
            </a:endParaRPr>
          </a:p>
        </p:txBody>
      </p:sp>
      <p:sp>
        <p:nvSpPr>
          <p:cNvPr id="4" name="Content Placeholder 3"/>
          <p:cNvSpPr>
            <a:spLocks noGrp="1"/>
          </p:cNvSpPr>
          <p:nvPr>
            <p:ph idx="1"/>
          </p:nvPr>
        </p:nvSpPr>
        <p:spPr>
          <a:xfrm>
            <a:off x="457200" y="1169669"/>
            <a:ext cx="8081158" cy="1312279"/>
          </a:xfrm>
        </p:spPr>
        <p:txBody>
          <a:bodyPr>
            <a:noAutofit/>
          </a:bodyPr>
          <a:lstStyle/>
          <a:p>
            <a:pPr marL="0" indent="0">
              <a:buNone/>
            </a:pPr>
            <a:r>
              <a:rPr lang="en-GB" sz="2000" dirty="0" smtClean="0"/>
              <a:t>We launched 44 Sustainability and Transformation Partnerships (STPs) to </a:t>
            </a:r>
            <a:r>
              <a:rPr lang="en-GB" sz="2000" dirty="0" smtClean="0">
                <a:solidFill>
                  <a:prstClr val="black"/>
                </a:solidFill>
              </a:rPr>
              <a:t>enhance joint working between NHS commissioners and providers, and local government, in every health and social care system across England.</a:t>
            </a:r>
            <a:endParaRPr lang="en-GB" sz="2000" dirty="0"/>
          </a:p>
        </p:txBody>
      </p:sp>
      <p:sp>
        <p:nvSpPr>
          <p:cNvPr id="12" name="Rectangle 11"/>
          <p:cNvSpPr/>
          <p:nvPr/>
        </p:nvSpPr>
        <p:spPr>
          <a:xfrm>
            <a:off x="1695449" y="2588819"/>
            <a:ext cx="6991349" cy="1730622"/>
          </a:xfrm>
          <a:prstGeom prst="rect">
            <a:avLst/>
          </a:prstGeom>
          <a:solidFill>
            <a:schemeClr val="bg1"/>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1260000" indent="-342900">
              <a:spcBef>
                <a:spcPct val="20000"/>
              </a:spcBef>
              <a:buClr>
                <a:srgbClr val="0072C6"/>
              </a:buClr>
              <a:buFont typeface="+mj-lt"/>
              <a:buAutoNum type="arabicPeriod"/>
            </a:pPr>
            <a:r>
              <a:rPr lang="en-GB" sz="1600" dirty="0" smtClean="0">
                <a:solidFill>
                  <a:prstClr val="black"/>
                </a:solidFill>
              </a:rPr>
              <a:t>A </a:t>
            </a:r>
            <a:r>
              <a:rPr lang="en-GB" sz="1600" dirty="0">
                <a:solidFill>
                  <a:prstClr val="black"/>
                </a:solidFill>
              </a:rPr>
              <a:t>cultural shift towards systems </a:t>
            </a:r>
            <a:r>
              <a:rPr lang="en-GB" sz="1600" dirty="0" smtClean="0">
                <a:solidFill>
                  <a:prstClr val="black"/>
                </a:solidFill>
              </a:rPr>
              <a:t>leadership</a:t>
            </a:r>
          </a:p>
          <a:p>
            <a:pPr marL="1260000" indent="-342900">
              <a:spcBef>
                <a:spcPct val="20000"/>
              </a:spcBef>
              <a:buClr>
                <a:srgbClr val="0072C6"/>
              </a:buClr>
              <a:buFont typeface="+mj-lt"/>
              <a:buAutoNum type="arabicPeriod"/>
            </a:pPr>
            <a:r>
              <a:rPr lang="en-GB" sz="1600" dirty="0" smtClean="0">
                <a:solidFill>
                  <a:prstClr val="black"/>
                </a:solidFill>
              </a:rPr>
              <a:t>Create the right environment and incentives to support the integration of services</a:t>
            </a:r>
          </a:p>
          <a:p>
            <a:pPr marL="1260000" indent="-342900">
              <a:spcBef>
                <a:spcPct val="20000"/>
              </a:spcBef>
              <a:buClr>
                <a:srgbClr val="0072C6"/>
              </a:buClr>
              <a:buFont typeface="+mj-lt"/>
              <a:buAutoNum type="arabicPeriod"/>
            </a:pPr>
            <a:r>
              <a:rPr lang="en-GB" sz="1600" dirty="0" smtClean="0">
                <a:solidFill>
                  <a:prstClr val="black"/>
                </a:solidFill>
              </a:rPr>
              <a:t>Develop </a:t>
            </a:r>
            <a:r>
              <a:rPr lang="en-GB" sz="1600" dirty="0">
                <a:solidFill>
                  <a:prstClr val="black"/>
                </a:solidFill>
              </a:rPr>
              <a:t>sustainable and autonomous systems, that can make the decisions required to improve care in their area within their share of the </a:t>
            </a:r>
            <a:r>
              <a:rPr lang="en-GB" sz="1600" dirty="0" smtClean="0">
                <a:solidFill>
                  <a:prstClr val="black"/>
                </a:solidFill>
              </a:rPr>
              <a:t>budget</a:t>
            </a:r>
            <a:endParaRPr lang="en-GB" sz="1600" dirty="0">
              <a:solidFill>
                <a:prstClr val="black"/>
              </a:solidFill>
            </a:endParaRPr>
          </a:p>
        </p:txBody>
      </p:sp>
      <p:sp>
        <p:nvSpPr>
          <p:cNvPr id="15" name="Rectangle 14"/>
          <p:cNvSpPr/>
          <p:nvPr/>
        </p:nvSpPr>
        <p:spPr>
          <a:xfrm>
            <a:off x="1695449" y="4525506"/>
            <a:ext cx="6991350" cy="1730622"/>
          </a:xfrm>
          <a:prstGeom prst="rect">
            <a:avLst/>
          </a:prstGeom>
          <a:solidFill>
            <a:schemeClr val="bg1"/>
          </a:solidFill>
          <a:ln w="28575">
            <a:solidFill>
              <a:schemeClr val="bg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1260000" indent="-342900">
              <a:spcBef>
                <a:spcPct val="20000"/>
              </a:spcBef>
              <a:buClr>
                <a:srgbClr val="0072C6"/>
              </a:buClr>
              <a:buFont typeface="+mj-lt"/>
              <a:buAutoNum type="arabicPeriod"/>
            </a:pPr>
            <a:r>
              <a:rPr lang="en-GB" sz="1600" dirty="0" smtClean="0">
                <a:solidFill>
                  <a:prstClr val="black"/>
                </a:solidFill>
              </a:rPr>
              <a:t>Work together to address systemic challenges</a:t>
            </a:r>
          </a:p>
          <a:p>
            <a:pPr marL="1260000" indent="-342900">
              <a:spcBef>
                <a:spcPct val="20000"/>
              </a:spcBef>
              <a:buClr>
                <a:srgbClr val="0072C6"/>
              </a:buClr>
              <a:buFont typeface="+mj-lt"/>
              <a:buAutoNum type="arabicPeriod"/>
            </a:pPr>
            <a:r>
              <a:rPr lang="en-GB" sz="1600" dirty="0" smtClean="0">
                <a:solidFill>
                  <a:prstClr val="black"/>
                </a:solidFill>
              </a:rPr>
              <a:t>Collaboratively develop a care model </a:t>
            </a:r>
            <a:r>
              <a:rPr lang="en-GB" sz="1600" dirty="0">
                <a:solidFill>
                  <a:prstClr val="black"/>
                </a:solidFill>
              </a:rPr>
              <a:t>that more proactively </a:t>
            </a:r>
            <a:r>
              <a:rPr lang="en-GB" sz="1600" dirty="0" smtClean="0">
                <a:solidFill>
                  <a:prstClr val="black"/>
                </a:solidFill>
              </a:rPr>
              <a:t>manages </a:t>
            </a:r>
            <a:r>
              <a:rPr lang="en-GB" sz="1600" dirty="0">
                <a:solidFill>
                  <a:prstClr val="black"/>
                </a:solidFill>
              </a:rPr>
              <a:t>need and </a:t>
            </a:r>
            <a:r>
              <a:rPr lang="en-GB" sz="1600" dirty="0" smtClean="0">
                <a:solidFill>
                  <a:prstClr val="black"/>
                </a:solidFill>
              </a:rPr>
              <a:t>gets </a:t>
            </a:r>
            <a:r>
              <a:rPr lang="en-GB" sz="1600" dirty="0">
                <a:solidFill>
                  <a:prstClr val="black"/>
                </a:solidFill>
              </a:rPr>
              <a:t>upstream to prevent illness</a:t>
            </a:r>
          </a:p>
          <a:p>
            <a:pPr marL="1260000" indent="-342900">
              <a:spcBef>
                <a:spcPct val="20000"/>
              </a:spcBef>
              <a:buClr>
                <a:srgbClr val="0072C6"/>
              </a:buClr>
              <a:buFont typeface="+mj-lt"/>
              <a:buAutoNum type="arabicPeriod"/>
            </a:pPr>
            <a:r>
              <a:rPr lang="en-GB" sz="1600" dirty="0" smtClean="0">
                <a:solidFill>
                  <a:prstClr val="black"/>
                </a:solidFill>
              </a:rPr>
              <a:t>Makes the necessary decisions to improve services in their area, within their share of the budget</a:t>
            </a:r>
          </a:p>
        </p:txBody>
      </p:sp>
      <p:sp>
        <p:nvSpPr>
          <p:cNvPr id="18" name="Pentagon 17"/>
          <p:cNvSpPr/>
          <p:nvPr/>
        </p:nvSpPr>
        <p:spPr>
          <a:xfrm>
            <a:off x="438196" y="4525505"/>
            <a:ext cx="2039970" cy="1730622"/>
          </a:xfrm>
          <a:prstGeom prst="homePlate">
            <a:avLst>
              <a:gd name="adj" fmla="val 17912"/>
            </a:avLst>
          </a:prstGeom>
          <a:solidFill>
            <a:schemeClr val="bg2"/>
          </a:solidFill>
          <a:ln w="28575">
            <a:solidFill>
              <a:schemeClr val="bg2"/>
            </a:solidFill>
          </a:ln>
          <a:effectLst/>
        </p:spPr>
        <p:style>
          <a:lnRef idx="1">
            <a:schemeClr val="accent1"/>
          </a:lnRef>
          <a:fillRef idx="3">
            <a:schemeClr val="accent1"/>
          </a:fillRef>
          <a:effectRef idx="2">
            <a:schemeClr val="accent1"/>
          </a:effectRef>
          <a:fontRef idx="minor">
            <a:schemeClr val="lt1"/>
          </a:fontRef>
        </p:style>
        <p:txBody>
          <a:bodyPr rIns="0" rtlCol="0" anchor="ctr"/>
          <a:lstStyle/>
          <a:p>
            <a:r>
              <a:rPr lang="en-GB" b="1" dirty="0">
                <a:solidFill>
                  <a:prstClr val="white"/>
                </a:solidFill>
              </a:rPr>
              <a:t>In time, mature </a:t>
            </a:r>
            <a:r>
              <a:rPr lang="en-GB" b="1" dirty="0" smtClean="0">
                <a:solidFill>
                  <a:prstClr val="white"/>
                </a:solidFill>
              </a:rPr>
              <a:t>local systems will…</a:t>
            </a:r>
            <a:endParaRPr lang="en-GB" b="1" dirty="0">
              <a:solidFill>
                <a:prstClr val="white"/>
              </a:solidFill>
            </a:endParaRPr>
          </a:p>
        </p:txBody>
      </p:sp>
      <p:sp>
        <p:nvSpPr>
          <p:cNvPr id="19" name="Pentagon 18"/>
          <p:cNvSpPr/>
          <p:nvPr/>
        </p:nvSpPr>
        <p:spPr>
          <a:xfrm>
            <a:off x="438196" y="2588818"/>
            <a:ext cx="2039970" cy="1730622"/>
          </a:xfrm>
          <a:prstGeom prst="homePlate">
            <a:avLst>
              <a:gd name="adj" fmla="val 17912"/>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Ins="0" rtlCol="0" anchor="ctr"/>
          <a:lstStyle/>
          <a:p>
            <a:r>
              <a:rPr lang="en-GB" b="1" dirty="0">
                <a:solidFill>
                  <a:prstClr val="white"/>
                </a:solidFill>
              </a:rPr>
              <a:t>STPs will provide the opportunity </a:t>
            </a:r>
            <a:r>
              <a:rPr lang="en-GB" b="1" dirty="0" smtClean="0">
                <a:solidFill>
                  <a:prstClr val="white"/>
                </a:solidFill>
              </a:rPr>
              <a:t>for…</a:t>
            </a:r>
            <a:endParaRPr lang="en-GB" b="1" dirty="0">
              <a:solidFill>
                <a:prstClr val="white"/>
              </a:solidFill>
            </a:endParaRPr>
          </a:p>
        </p:txBody>
      </p:sp>
    </p:spTree>
    <p:extLst>
      <p:ext uri="{BB962C8B-B14F-4D97-AF65-F5344CB8AC3E}">
        <p14:creationId xmlns:p14="http://schemas.microsoft.com/office/powerpoint/2010/main" val="40297512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7DE7D0A-5CC0-CD4F-AD63-02ED5F8284D6}" type="slidenum">
              <a:rPr lang="en-US" smtClean="0"/>
              <a:pPr/>
              <a:t>14</a:t>
            </a:fld>
            <a:endParaRPr lang="en-US" dirty="0"/>
          </a:p>
        </p:txBody>
      </p:sp>
      <p:sp>
        <p:nvSpPr>
          <p:cNvPr id="5" name="Title 1">
            <a:extLst>
              <a:ext uri="{FF2B5EF4-FFF2-40B4-BE49-F238E27FC236}">
                <a16:creationId xmlns:a16="http://schemas.microsoft.com/office/drawing/2014/main" xmlns="" id="{80C64020-420B-4B77-9A00-FE5739453EE8}"/>
              </a:ext>
            </a:extLst>
          </p:cNvPr>
          <p:cNvSpPr txBox="1">
            <a:spLocks/>
          </p:cNvSpPr>
          <p:nvPr/>
        </p:nvSpPr>
        <p:spPr>
          <a:xfrm>
            <a:off x="453923" y="393662"/>
            <a:ext cx="8229600" cy="720080"/>
          </a:xfrm>
          <a:prstGeom prst="rect">
            <a:avLst/>
          </a:prstGeom>
        </p:spPr>
        <p:txBody>
          <a:bodyPr vert="horz" lIns="91440" tIns="45720" rIns="91440" bIns="45720" rtlCol="0" anchor="ctr">
            <a:noAutofit/>
          </a:bodyPr>
          <a:lstStyle>
            <a:lvl1pPr algn="l" defTabSz="457200" rtl="0" eaLnBrk="1" latinLnBrk="0" hangingPunct="1">
              <a:spcBef>
                <a:spcPct val="0"/>
              </a:spcBef>
              <a:buNone/>
              <a:defRPr lang="en-GB" sz="3600" b="1" i="0" kern="1200" baseline="0" smtClean="0">
                <a:solidFill>
                  <a:schemeClr val="tx2"/>
                </a:solidFill>
                <a:latin typeface="Arial"/>
                <a:ea typeface="+mj-ea"/>
                <a:cs typeface="Arial"/>
              </a:defRPr>
            </a:lvl1pPr>
          </a:lstStyle>
          <a:p>
            <a:r>
              <a:rPr lang="en-GB" sz="2000" dirty="0" smtClean="0">
                <a:solidFill>
                  <a:srgbClr val="0070C0"/>
                </a:solidFill>
                <a:latin typeface="Arial" panose="020B0604020202020204" pitchFamily="34" charset="0"/>
                <a:cs typeface="Arial" panose="020B0604020202020204" pitchFamily="34" charset="0"/>
              </a:rPr>
              <a:t>Some areas of the country are moving to population based models of care faster – Integrated Care Systems (ICSs</a:t>
            </a:r>
            <a:r>
              <a:rPr lang="en-GB" sz="2400" dirty="0" smtClean="0">
                <a:solidFill>
                  <a:srgbClr val="0070C0"/>
                </a:solidFill>
                <a:latin typeface="Arial" panose="020B0604020202020204" pitchFamily="34" charset="0"/>
                <a:cs typeface="Arial" panose="020B0604020202020204" pitchFamily="34" charset="0"/>
              </a:rPr>
              <a:t>)</a:t>
            </a:r>
            <a:endParaRPr lang="en-GB" sz="2400" dirty="0">
              <a:solidFill>
                <a:srgbClr val="0070C0"/>
              </a:solidFill>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xmlns="" id="{052AC5F8-BF62-48DC-852C-175C11A90A69}"/>
              </a:ext>
            </a:extLst>
          </p:cNvPr>
          <p:cNvSpPr txBox="1">
            <a:spLocks/>
          </p:cNvSpPr>
          <p:nvPr/>
        </p:nvSpPr>
        <p:spPr>
          <a:xfrm>
            <a:off x="457200" y="1359669"/>
            <a:ext cx="4317203" cy="460851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600"/>
              </a:spcBef>
            </a:pPr>
            <a:r>
              <a:rPr lang="en-GB" sz="1500" dirty="0" smtClean="0">
                <a:latin typeface="Arial" panose="020B0604020202020204" pitchFamily="34" charset="0"/>
                <a:cs typeface="Arial" panose="020B0604020202020204" pitchFamily="34" charset="0"/>
              </a:rPr>
              <a:t>Taking </a:t>
            </a:r>
            <a:r>
              <a:rPr lang="en-GB" sz="1500" b="1" dirty="0" smtClean="0">
                <a:solidFill>
                  <a:srgbClr val="0070C0"/>
                </a:solidFill>
                <a:latin typeface="Arial" panose="020B0604020202020204" pitchFamily="34" charset="0"/>
                <a:cs typeface="Arial" panose="020B0604020202020204" pitchFamily="34" charset="0"/>
              </a:rPr>
              <a:t>collective responsibility </a:t>
            </a:r>
            <a:r>
              <a:rPr lang="en-GB" sz="1500" dirty="0" smtClean="0">
                <a:latin typeface="Arial" panose="020B0604020202020204" pitchFamily="34" charset="0"/>
                <a:cs typeface="Arial" panose="020B0604020202020204" pitchFamily="34" charset="0"/>
              </a:rPr>
              <a:t>for resources and </a:t>
            </a:r>
            <a:r>
              <a:rPr lang="en-GB" sz="1500" b="1" dirty="0" smtClean="0">
                <a:solidFill>
                  <a:srgbClr val="0070C0"/>
                </a:solidFill>
                <a:latin typeface="Arial" panose="020B0604020202020204" pitchFamily="34" charset="0"/>
                <a:cs typeface="Arial" panose="020B0604020202020204" pitchFamily="34" charset="0"/>
              </a:rPr>
              <a:t>population health</a:t>
            </a:r>
            <a:r>
              <a:rPr lang="en-GB" sz="1500" dirty="0" smtClean="0">
                <a:latin typeface="Arial" panose="020B0604020202020204" pitchFamily="34" charset="0"/>
                <a:cs typeface="Arial" panose="020B0604020202020204" pitchFamily="34" charset="0"/>
              </a:rPr>
              <a:t>, providing  joined up, better </a:t>
            </a:r>
            <a:r>
              <a:rPr lang="en-GB" sz="1500" b="1" dirty="0" smtClean="0">
                <a:solidFill>
                  <a:srgbClr val="0070C0"/>
                </a:solidFill>
                <a:latin typeface="Arial" panose="020B0604020202020204" pitchFamily="34" charset="0"/>
                <a:cs typeface="Arial" panose="020B0604020202020204" pitchFamily="34" charset="0"/>
              </a:rPr>
              <a:t>coordinated care</a:t>
            </a:r>
          </a:p>
          <a:p>
            <a:pPr>
              <a:spcBef>
                <a:spcPts val="600"/>
              </a:spcBef>
            </a:pPr>
            <a:r>
              <a:rPr lang="en-GB" sz="1500" dirty="0" smtClean="0">
                <a:latin typeface="Arial" panose="020B0604020202020204" pitchFamily="34" charset="0"/>
                <a:cs typeface="Arial" panose="020B0604020202020204" pitchFamily="34" charset="0"/>
              </a:rPr>
              <a:t>Making faster progress on national priorities:</a:t>
            </a:r>
          </a:p>
          <a:p>
            <a:pPr lvl="1">
              <a:spcBef>
                <a:spcPts val="600"/>
              </a:spcBef>
            </a:pPr>
            <a:r>
              <a:rPr lang="en-GB" sz="1500" dirty="0" smtClean="0">
                <a:latin typeface="Arial" panose="020B0604020202020204" pitchFamily="34" charset="0"/>
                <a:cs typeface="Arial" panose="020B0604020202020204" pitchFamily="34" charset="0"/>
              </a:rPr>
              <a:t>taking strain off </a:t>
            </a:r>
            <a:r>
              <a:rPr lang="en-GB" sz="1500" b="1" dirty="0" smtClean="0">
                <a:solidFill>
                  <a:srgbClr val="0070C0"/>
                </a:solidFill>
                <a:latin typeface="Arial" panose="020B0604020202020204" pitchFamily="34" charset="0"/>
                <a:cs typeface="Arial" panose="020B0604020202020204" pitchFamily="34" charset="0"/>
              </a:rPr>
              <a:t>A&amp;E</a:t>
            </a:r>
          </a:p>
          <a:p>
            <a:pPr lvl="1">
              <a:spcBef>
                <a:spcPts val="600"/>
              </a:spcBef>
            </a:pPr>
            <a:r>
              <a:rPr lang="en-GB" sz="1500" dirty="0" smtClean="0">
                <a:latin typeface="Arial" panose="020B0604020202020204" pitchFamily="34" charset="0"/>
                <a:cs typeface="Arial" panose="020B0604020202020204" pitchFamily="34" charset="0"/>
              </a:rPr>
              <a:t>making it easier to see a </a:t>
            </a:r>
            <a:r>
              <a:rPr lang="en-GB" sz="1500" b="1" dirty="0" smtClean="0">
                <a:solidFill>
                  <a:srgbClr val="0070C0"/>
                </a:solidFill>
                <a:latin typeface="Arial" panose="020B0604020202020204" pitchFamily="34" charset="0"/>
                <a:cs typeface="Arial" panose="020B0604020202020204" pitchFamily="34" charset="0"/>
              </a:rPr>
              <a:t>GP</a:t>
            </a:r>
            <a:endParaRPr lang="en-GB" sz="1500" b="1" dirty="0">
              <a:latin typeface="Arial" panose="020B0604020202020204" pitchFamily="34" charset="0"/>
              <a:cs typeface="Arial" panose="020B0604020202020204" pitchFamily="34" charset="0"/>
            </a:endParaRPr>
          </a:p>
          <a:p>
            <a:pPr lvl="1">
              <a:spcBef>
                <a:spcPts val="600"/>
              </a:spcBef>
            </a:pPr>
            <a:r>
              <a:rPr lang="en-GB" sz="1500" dirty="0" smtClean="0">
                <a:latin typeface="Arial" panose="020B0604020202020204" pitchFamily="34" charset="0"/>
                <a:cs typeface="Arial" panose="020B0604020202020204" pitchFamily="34" charset="0"/>
              </a:rPr>
              <a:t>improving access to </a:t>
            </a:r>
            <a:r>
              <a:rPr lang="en-GB" sz="1500" b="1" dirty="0" smtClean="0">
                <a:solidFill>
                  <a:srgbClr val="0070C0"/>
                </a:solidFill>
                <a:latin typeface="Arial" panose="020B0604020202020204" pitchFamily="34" charset="0"/>
                <a:cs typeface="Arial" panose="020B0604020202020204" pitchFamily="34" charset="0"/>
              </a:rPr>
              <a:t>cancer</a:t>
            </a:r>
            <a:r>
              <a:rPr lang="en-GB" sz="1500" dirty="0" smtClean="0">
                <a:latin typeface="Arial" panose="020B0604020202020204" pitchFamily="34" charset="0"/>
                <a:cs typeface="Arial" panose="020B0604020202020204" pitchFamily="34" charset="0"/>
              </a:rPr>
              <a:t> and </a:t>
            </a:r>
            <a:r>
              <a:rPr lang="en-GB" sz="1500" b="1" dirty="0" smtClean="0">
                <a:solidFill>
                  <a:srgbClr val="0070C0"/>
                </a:solidFill>
                <a:latin typeface="Arial" panose="020B0604020202020204" pitchFamily="34" charset="0"/>
                <a:cs typeface="Arial" panose="020B0604020202020204" pitchFamily="34" charset="0"/>
              </a:rPr>
              <a:t>mental health services</a:t>
            </a:r>
          </a:p>
          <a:p>
            <a:pPr>
              <a:spcBef>
                <a:spcPts val="600"/>
              </a:spcBef>
            </a:pPr>
            <a:r>
              <a:rPr lang="en-GB" sz="1500" dirty="0" smtClean="0">
                <a:latin typeface="Arial" panose="020B0604020202020204" pitchFamily="34" charset="0"/>
                <a:cs typeface="Arial" panose="020B0604020202020204" pitchFamily="34" charset="0"/>
              </a:rPr>
              <a:t>Enabling more </a:t>
            </a:r>
            <a:r>
              <a:rPr lang="en-GB" sz="1500" b="1" dirty="0" smtClean="0">
                <a:solidFill>
                  <a:srgbClr val="0070C0"/>
                </a:solidFill>
                <a:latin typeface="Arial" panose="020B0604020202020204" pitchFamily="34" charset="0"/>
                <a:cs typeface="Arial" panose="020B0604020202020204" pitchFamily="34" charset="0"/>
              </a:rPr>
              <a:t>control</a:t>
            </a:r>
            <a:r>
              <a:rPr lang="en-GB" sz="1500" dirty="0" smtClean="0">
                <a:latin typeface="Arial" panose="020B0604020202020204" pitchFamily="34" charset="0"/>
                <a:cs typeface="Arial" panose="020B0604020202020204" pitchFamily="34" charset="0"/>
              </a:rPr>
              <a:t> over available funding, supporting </a:t>
            </a:r>
            <a:r>
              <a:rPr lang="en-GB" sz="1500" b="1" dirty="0" smtClean="0">
                <a:solidFill>
                  <a:srgbClr val="0070C0"/>
                </a:solidFill>
                <a:latin typeface="Arial" panose="020B0604020202020204" pitchFamily="34" charset="0"/>
                <a:cs typeface="Arial" panose="020B0604020202020204" pitchFamily="34" charset="0"/>
              </a:rPr>
              <a:t>transformation</a:t>
            </a:r>
          </a:p>
          <a:p>
            <a:pPr>
              <a:spcBef>
                <a:spcPts val="600"/>
              </a:spcBef>
            </a:pPr>
            <a:r>
              <a:rPr lang="en-GB" sz="1500" dirty="0" smtClean="0">
                <a:latin typeface="Arial" panose="020B0604020202020204" pitchFamily="34" charset="0"/>
                <a:cs typeface="Arial" panose="020B0604020202020204" pitchFamily="34" charset="0"/>
              </a:rPr>
              <a:t>Being</a:t>
            </a:r>
            <a:r>
              <a:rPr lang="en-GB" sz="1500" b="1" dirty="0" smtClean="0">
                <a:solidFill>
                  <a:srgbClr val="0070C0"/>
                </a:solidFill>
                <a:latin typeface="Arial" panose="020B0604020202020204" pitchFamily="34" charset="0"/>
                <a:cs typeface="Arial" panose="020B0604020202020204" pitchFamily="34" charset="0"/>
              </a:rPr>
              <a:t> accountable</a:t>
            </a:r>
            <a:r>
              <a:rPr lang="en-GB" sz="1500" dirty="0" smtClean="0">
                <a:latin typeface="Arial" panose="020B0604020202020204" pitchFamily="34" charset="0"/>
                <a:cs typeface="Arial" panose="020B0604020202020204" pitchFamily="34" charset="0"/>
              </a:rPr>
              <a:t> for improving health and wellbeing of their populations </a:t>
            </a:r>
          </a:p>
          <a:p>
            <a:pPr>
              <a:spcBef>
                <a:spcPts val="600"/>
              </a:spcBef>
            </a:pPr>
            <a:r>
              <a:rPr lang="en-GB" sz="1500" dirty="0" smtClean="0">
                <a:latin typeface="Arial" panose="020B0604020202020204" pitchFamily="34" charset="0"/>
                <a:cs typeface="Arial" panose="020B0604020202020204" pitchFamily="34" charset="0"/>
              </a:rPr>
              <a:t>Using </a:t>
            </a:r>
            <a:r>
              <a:rPr lang="en-GB" sz="1500" b="1" dirty="0" smtClean="0">
                <a:solidFill>
                  <a:srgbClr val="0070C0"/>
                </a:solidFill>
                <a:latin typeface="Arial" panose="020B0604020202020204" pitchFamily="34" charset="0"/>
                <a:cs typeface="Arial" panose="020B0604020202020204" pitchFamily="34" charset="0"/>
              </a:rPr>
              <a:t>data </a:t>
            </a:r>
            <a:r>
              <a:rPr lang="en-GB" sz="1500" b="1" dirty="0">
                <a:solidFill>
                  <a:srgbClr val="0070C0"/>
                </a:solidFill>
                <a:latin typeface="Arial" panose="020B0604020202020204" pitchFamily="34" charset="0"/>
                <a:cs typeface="Arial" panose="020B0604020202020204" pitchFamily="34" charset="0"/>
              </a:rPr>
              <a:t>and public engagement </a:t>
            </a:r>
            <a:r>
              <a:rPr lang="en-GB" sz="1500" dirty="0">
                <a:latin typeface="Arial" panose="020B0604020202020204" pitchFamily="34" charset="0"/>
                <a:cs typeface="Arial" panose="020B0604020202020204" pitchFamily="34" charset="0"/>
              </a:rPr>
              <a:t>to understand the real needs of </a:t>
            </a:r>
            <a:r>
              <a:rPr lang="en-GB" sz="1500" dirty="0" smtClean="0">
                <a:latin typeface="Arial" panose="020B0604020202020204" pitchFamily="34" charset="0"/>
                <a:cs typeface="Arial" panose="020B0604020202020204" pitchFamily="34" charset="0"/>
              </a:rPr>
              <a:t>their </a:t>
            </a:r>
            <a:r>
              <a:rPr lang="en-GB" sz="1500" dirty="0">
                <a:latin typeface="Arial" panose="020B0604020202020204" pitchFamily="34" charset="0"/>
                <a:cs typeface="Arial" panose="020B0604020202020204" pitchFamily="34" charset="0"/>
              </a:rPr>
              <a:t>population</a:t>
            </a:r>
          </a:p>
        </p:txBody>
      </p:sp>
      <p:sp>
        <p:nvSpPr>
          <p:cNvPr id="9" name="TextBox 8"/>
          <p:cNvSpPr txBox="1"/>
          <p:nvPr/>
        </p:nvSpPr>
        <p:spPr>
          <a:xfrm>
            <a:off x="5117939" y="4680294"/>
            <a:ext cx="3228723" cy="307777"/>
          </a:xfrm>
          <a:prstGeom prst="rect">
            <a:avLst/>
          </a:prstGeom>
          <a:noFill/>
        </p:spPr>
        <p:txBody>
          <a:bodyPr wrap="square" rtlCol="0">
            <a:spAutoFit/>
          </a:bodyPr>
          <a:lstStyle/>
          <a:p>
            <a:pPr algn="ctr"/>
            <a:r>
              <a:rPr lang="en-GB" sz="1400" b="1" i="1" dirty="0" smtClean="0">
                <a:latin typeface="Arial" panose="020B0604020202020204" pitchFamily="34" charset="0"/>
                <a:cs typeface="Arial" panose="020B0604020202020204" pitchFamily="34" charset="0"/>
              </a:rPr>
              <a:t>9+ million people</a:t>
            </a:r>
            <a:endParaRPr lang="en-GB" sz="1400" b="1" i="1" dirty="0">
              <a:latin typeface="Arial" panose="020B0604020202020204" pitchFamily="34" charset="0"/>
              <a:cs typeface="Arial" panose="020B0604020202020204" pitchFamily="34" charset="0"/>
            </a:endParaRPr>
          </a:p>
        </p:txBody>
      </p:sp>
      <p:sp>
        <p:nvSpPr>
          <p:cNvPr id="10" name="Rectangle 9"/>
          <p:cNvSpPr/>
          <p:nvPr/>
        </p:nvSpPr>
        <p:spPr>
          <a:xfrm>
            <a:off x="190800" y="5644145"/>
            <a:ext cx="8496000" cy="648072"/>
          </a:xfrm>
          <a:prstGeom prst="rect">
            <a:avLst/>
          </a:prstGeom>
          <a:ln w="28575">
            <a:solidFill>
              <a:srgbClr val="0072C6"/>
            </a:solidFill>
          </a:ln>
          <a:effectLst/>
        </p:spPr>
        <p:style>
          <a:lnRef idx="2">
            <a:schemeClr val="accent1"/>
          </a:lnRef>
          <a:fillRef idx="0">
            <a:schemeClr val="accent1"/>
          </a:fillRef>
          <a:effectRef idx="1">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889000" fontAlgn="base"/>
            <a:r>
              <a:rPr lang="en-GB" b="1" dirty="0">
                <a:solidFill>
                  <a:srgbClr val="000000"/>
                </a:solidFill>
                <a:latin typeface="Arial" panose="020B0604020202020204" pitchFamily="34" charset="0"/>
                <a:cs typeface="Arial" panose="020B0604020202020204" pitchFamily="34" charset="0"/>
              </a:rPr>
              <a:t>We will add to the cohort of </a:t>
            </a:r>
            <a:r>
              <a:rPr lang="en-GB" b="1" dirty="0" smtClean="0">
                <a:solidFill>
                  <a:srgbClr val="000000"/>
                </a:solidFill>
                <a:latin typeface="Arial" panose="020B0604020202020204" pitchFamily="34" charset="0"/>
                <a:cs typeface="Arial" panose="020B0604020202020204" pitchFamily="34" charset="0"/>
              </a:rPr>
              <a:t>ICSs </a:t>
            </a:r>
            <a:r>
              <a:rPr lang="en-GB" b="1" dirty="0">
                <a:solidFill>
                  <a:srgbClr val="000000"/>
                </a:solidFill>
                <a:latin typeface="Arial" panose="020B0604020202020204" pitchFamily="34" charset="0"/>
                <a:cs typeface="Arial" panose="020B0604020202020204" pitchFamily="34" charset="0"/>
              </a:rPr>
              <a:t>as more STPs, or parts of STPs, </a:t>
            </a:r>
            <a:endParaRPr lang="en-GB" b="1" dirty="0" smtClean="0">
              <a:solidFill>
                <a:srgbClr val="000000"/>
              </a:solidFill>
              <a:latin typeface="Arial" panose="020B0604020202020204" pitchFamily="34" charset="0"/>
              <a:cs typeface="Arial" panose="020B0604020202020204" pitchFamily="34" charset="0"/>
            </a:endParaRPr>
          </a:p>
          <a:p>
            <a:pPr algn="ctr" defTabSz="889000" fontAlgn="base"/>
            <a:r>
              <a:rPr lang="en-GB" b="1" dirty="0" smtClean="0">
                <a:solidFill>
                  <a:srgbClr val="000000"/>
                </a:solidFill>
                <a:latin typeface="Arial" panose="020B0604020202020204" pitchFamily="34" charset="0"/>
                <a:cs typeface="Arial" panose="020B0604020202020204" pitchFamily="34" charset="0"/>
              </a:rPr>
              <a:t>become </a:t>
            </a:r>
            <a:r>
              <a:rPr lang="en-GB" b="1" dirty="0">
                <a:solidFill>
                  <a:srgbClr val="000000"/>
                </a:solidFill>
                <a:latin typeface="Arial" panose="020B0604020202020204" pitchFamily="34" charset="0"/>
                <a:cs typeface="Arial" panose="020B0604020202020204" pitchFamily="34" charset="0"/>
              </a:rPr>
              <a:t>ready to </a:t>
            </a:r>
            <a:r>
              <a:rPr lang="en-GB" b="1" dirty="0" smtClean="0">
                <a:solidFill>
                  <a:srgbClr val="000000"/>
                </a:solidFill>
                <a:latin typeface="Arial" panose="020B0604020202020204" pitchFamily="34" charset="0"/>
                <a:cs typeface="Arial" panose="020B0604020202020204" pitchFamily="34" charset="0"/>
              </a:rPr>
              <a:t>take on enhanced </a:t>
            </a:r>
            <a:r>
              <a:rPr lang="en-GB" b="1" dirty="0">
                <a:solidFill>
                  <a:srgbClr val="000000"/>
                </a:solidFill>
                <a:latin typeface="Arial" panose="020B0604020202020204" pitchFamily="34" charset="0"/>
                <a:cs typeface="Arial" panose="020B0604020202020204" pitchFamily="34" charset="0"/>
              </a:rPr>
              <a:t>accountability</a:t>
            </a:r>
          </a:p>
        </p:txBody>
      </p:sp>
      <p:sp>
        <p:nvSpPr>
          <p:cNvPr id="11" name="Rectangle 10"/>
          <p:cNvSpPr/>
          <p:nvPr/>
        </p:nvSpPr>
        <p:spPr>
          <a:xfrm>
            <a:off x="5276690" y="1585300"/>
            <a:ext cx="2911224" cy="3488710"/>
          </a:xfrm>
          <a:prstGeom prst="rect">
            <a:avLst/>
          </a:prstGeom>
          <a:ln w="28575">
            <a:solidFill>
              <a:srgbClr val="0072C6"/>
            </a:solidFill>
          </a:ln>
          <a:effectLst/>
        </p:spPr>
        <p:style>
          <a:lnRef idx="2">
            <a:schemeClr val="accent1"/>
          </a:lnRef>
          <a:fillRef idx="0">
            <a:schemeClr val="accent1"/>
          </a:fillRef>
          <a:effectRef idx="1">
            <a:schemeClr val="accent1"/>
          </a:effectRef>
          <a:fontRef idx="minor">
            <a:schemeClr val="tx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GB" sz="1400" b="1" dirty="0">
              <a:solidFill>
                <a:prstClr val="black"/>
              </a:solidFill>
            </a:endParaRPr>
          </a:p>
        </p:txBody>
      </p:sp>
      <p:pic>
        <p:nvPicPr>
          <p:cNvPr id="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70227" y="1668906"/>
            <a:ext cx="2724150" cy="285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396660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723" y="251738"/>
            <a:ext cx="7613602" cy="667725"/>
          </a:xfrm>
        </p:spPr>
        <p:txBody>
          <a:bodyPr vert="horz" lIns="91440" tIns="45720" rIns="91440" bIns="45720" rtlCol="0" anchor="t">
            <a:noAutofit/>
          </a:bodyPr>
          <a:lstStyle/>
          <a:p>
            <a:r>
              <a:rPr lang="en-GB" sz="2400" dirty="0"/>
              <a:t>Emergent findings suggest there are three key ‘building blocks’ for </a:t>
            </a:r>
            <a:r>
              <a:rPr lang="en-GB" sz="2400" dirty="0" smtClean="0"/>
              <a:t>delivering integrated care systems…</a:t>
            </a:r>
            <a:endParaRPr lang="en-GB" sz="2400" dirty="0"/>
          </a:p>
        </p:txBody>
      </p:sp>
      <p:sp>
        <p:nvSpPr>
          <p:cNvPr id="3" name="Slide Number Placeholder 2"/>
          <p:cNvSpPr>
            <a:spLocks noGrp="1"/>
          </p:cNvSpPr>
          <p:nvPr>
            <p:ph type="sldNum" sz="quarter" idx="10"/>
          </p:nvPr>
        </p:nvSpPr>
        <p:spPr/>
        <p:txBody>
          <a:bodyPr/>
          <a:lstStyle/>
          <a:p>
            <a:fld id="{902D5018-2030-2046-84FC-87E41EA86E42}" type="slidenum">
              <a:rPr lang="en-US" smtClean="0">
                <a:solidFill>
                  <a:srgbClr val="0072C6"/>
                </a:solidFill>
              </a:rPr>
              <a:pPr/>
              <a:t>15</a:t>
            </a:fld>
            <a:endParaRPr lang="en-US" dirty="0">
              <a:solidFill>
                <a:srgbClr val="0072C6"/>
              </a:solidFill>
            </a:endParaRPr>
          </a:p>
        </p:txBody>
      </p:sp>
      <p:sp>
        <p:nvSpPr>
          <p:cNvPr id="38" name="Rectangle 37"/>
          <p:cNvSpPr/>
          <p:nvPr/>
        </p:nvSpPr>
        <p:spPr>
          <a:xfrm>
            <a:off x="1883576" y="1553277"/>
            <a:ext cx="4968552" cy="4980989"/>
          </a:xfrm>
          <a:prstGeom prst="rect">
            <a:avLst/>
          </a:prstGeom>
          <a:solidFill>
            <a:srgbClr val="003893">
              <a:lumMod val="20000"/>
              <a:lumOff val="80000"/>
            </a:srgbClr>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39" name="Rectangle 38"/>
          <p:cNvSpPr/>
          <p:nvPr/>
        </p:nvSpPr>
        <p:spPr>
          <a:xfrm>
            <a:off x="2304062" y="2273357"/>
            <a:ext cx="4072267" cy="3739023"/>
          </a:xfrm>
          <a:prstGeom prst="rect">
            <a:avLst/>
          </a:prstGeom>
          <a:solidFill>
            <a:srgbClr val="4F81BD">
              <a:lumMod val="20000"/>
              <a:lumOff val="80000"/>
            </a:srgbClr>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40" name="Rectangle 39"/>
          <p:cNvSpPr/>
          <p:nvPr/>
        </p:nvSpPr>
        <p:spPr>
          <a:xfrm>
            <a:off x="5013590" y="3246399"/>
            <a:ext cx="1247953" cy="2371168"/>
          </a:xfrm>
          <a:prstGeom prst="rect">
            <a:avLst/>
          </a:prstGeom>
          <a:solidFill>
            <a:srgbClr val="4F81BD"/>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41" name="Rectangle 40"/>
          <p:cNvSpPr/>
          <p:nvPr/>
        </p:nvSpPr>
        <p:spPr>
          <a:xfrm>
            <a:off x="3703468" y="3246399"/>
            <a:ext cx="1247953" cy="2371168"/>
          </a:xfrm>
          <a:prstGeom prst="rect">
            <a:avLst/>
          </a:prstGeom>
          <a:solidFill>
            <a:srgbClr val="4F81BD"/>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42" name="Rectangle 41"/>
          <p:cNvSpPr/>
          <p:nvPr/>
        </p:nvSpPr>
        <p:spPr>
          <a:xfrm>
            <a:off x="2403555" y="3246399"/>
            <a:ext cx="1247953" cy="2371168"/>
          </a:xfrm>
          <a:prstGeom prst="rect">
            <a:avLst/>
          </a:prstGeom>
          <a:solidFill>
            <a:srgbClr val="4F81BD"/>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43" name="TextBox 42"/>
          <p:cNvSpPr txBox="1"/>
          <p:nvPr/>
        </p:nvSpPr>
        <p:spPr>
          <a:xfrm>
            <a:off x="2450177" y="2647810"/>
            <a:ext cx="3806541" cy="400110"/>
          </a:xfrm>
          <a:prstGeom prst="rect">
            <a:avLst/>
          </a:prstGeom>
          <a:noFill/>
        </p:spPr>
        <p:txBody>
          <a:bodyPr wrap="square" rtlCol="0">
            <a:spAutoFit/>
          </a:bodyPr>
          <a:lstStyle/>
          <a:p>
            <a:pPr algn="ctr" defTabSz="914400">
              <a:defRPr/>
            </a:pPr>
            <a:r>
              <a:rPr lang="en-GB" sz="2000" b="1" kern="0" dirty="0">
                <a:solidFill>
                  <a:prstClr val="black"/>
                </a:solidFill>
              </a:rPr>
              <a:t>Integrated </a:t>
            </a:r>
            <a:r>
              <a:rPr lang="en-GB" sz="2000" b="1" kern="0" dirty="0" smtClean="0">
                <a:solidFill>
                  <a:prstClr val="black"/>
                </a:solidFill>
              </a:rPr>
              <a:t>care </a:t>
            </a:r>
            <a:r>
              <a:rPr lang="en-GB" sz="2000" b="1" kern="0" dirty="0">
                <a:solidFill>
                  <a:prstClr val="black"/>
                </a:solidFill>
              </a:rPr>
              <a:t>s</a:t>
            </a:r>
            <a:r>
              <a:rPr lang="en-GB" sz="2000" b="1" kern="0" dirty="0" err="1" smtClean="0">
                <a:solidFill>
                  <a:prstClr val="black"/>
                </a:solidFill>
              </a:rPr>
              <a:t>ystem</a:t>
            </a:r>
            <a:r>
              <a:rPr lang="en-GB" sz="2000" b="1" kern="0" dirty="0" smtClean="0">
                <a:solidFill>
                  <a:prstClr val="black"/>
                </a:solidFill>
              </a:rPr>
              <a:t> </a:t>
            </a:r>
            <a:endParaRPr lang="en-GB" sz="2000" b="1" kern="0" dirty="0">
              <a:solidFill>
                <a:prstClr val="black"/>
              </a:solidFill>
            </a:endParaRPr>
          </a:p>
        </p:txBody>
      </p:sp>
      <p:sp>
        <p:nvSpPr>
          <p:cNvPr id="44" name="Rectangle 43"/>
          <p:cNvSpPr/>
          <p:nvPr/>
        </p:nvSpPr>
        <p:spPr>
          <a:xfrm>
            <a:off x="2421174" y="5105863"/>
            <a:ext cx="328409" cy="386074"/>
          </a:xfrm>
          <a:prstGeom prst="rect">
            <a:avLst/>
          </a:prstGeom>
          <a:solidFill>
            <a:srgbClr val="002060"/>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45" name="Rectangle 44"/>
          <p:cNvSpPr/>
          <p:nvPr/>
        </p:nvSpPr>
        <p:spPr>
          <a:xfrm>
            <a:off x="2815265" y="5105863"/>
            <a:ext cx="328409" cy="386074"/>
          </a:xfrm>
          <a:prstGeom prst="rect">
            <a:avLst/>
          </a:prstGeom>
          <a:solidFill>
            <a:srgbClr val="002060"/>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46" name="Rectangle 45"/>
          <p:cNvSpPr/>
          <p:nvPr/>
        </p:nvSpPr>
        <p:spPr>
          <a:xfrm>
            <a:off x="3209355" y="5105863"/>
            <a:ext cx="328409" cy="386074"/>
          </a:xfrm>
          <a:prstGeom prst="rect">
            <a:avLst/>
          </a:prstGeom>
          <a:solidFill>
            <a:srgbClr val="002060"/>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47" name="Rectangle 46"/>
          <p:cNvSpPr/>
          <p:nvPr/>
        </p:nvSpPr>
        <p:spPr>
          <a:xfrm>
            <a:off x="3734809" y="5105863"/>
            <a:ext cx="328409" cy="386074"/>
          </a:xfrm>
          <a:prstGeom prst="rect">
            <a:avLst/>
          </a:prstGeom>
          <a:solidFill>
            <a:srgbClr val="002060"/>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48" name="Rectangle 47"/>
          <p:cNvSpPr/>
          <p:nvPr/>
        </p:nvSpPr>
        <p:spPr>
          <a:xfrm>
            <a:off x="4128899" y="5105863"/>
            <a:ext cx="328409" cy="386074"/>
          </a:xfrm>
          <a:prstGeom prst="rect">
            <a:avLst/>
          </a:prstGeom>
          <a:solidFill>
            <a:srgbClr val="002060"/>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49" name="Rectangle 48"/>
          <p:cNvSpPr/>
          <p:nvPr/>
        </p:nvSpPr>
        <p:spPr>
          <a:xfrm>
            <a:off x="4522990" y="5105863"/>
            <a:ext cx="328409" cy="386074"/>
          </a:xfrm>
          <a:prstGeom prst="rect">
            <a:avLst/>
          </a:prstGeom>
          <a:solidFill>
            <a:srgbClr val="002060"/>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50" name="Rectangle 49"/>
          <p:cNvSpPr/>
          <p:nvPr/>
        </p:nvSpPr>
        <p:spPr>
          <a:xfrm>
            <a:off x="5048443" y="5105863"/>
            <a:ext cx="328409" cy="386074"/>
          </a:xfrm>
          <a:prstGeom prst="rect">
            <a:avLst/>
          </a:prstGeom>
          <a:solidFill>
            <a:srgbClr val="002060"/>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51" name="Rectangle 50"/>
          <p:cNvSpPr/>
          <p:nvPr/>
        </p:nvSpPr>
        <p:spPr>
          <a:xfrm>
            <a:off x="5442534" y="5105863"/>
            <a:ext cx="328409" cy="386074"/>
          </a:xfrm>
          <a:prstGeom prst="rect">
            <a:avLst/>
          </a:prstGeom>
          <a:solidFill>
            <a:srgbClr val="002060"/>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52" name="TextBox 51"/>
          <p:cNvSpPr txBox="1"/>
          <p:nvPr/>
        </p:nvSpPr>
        <p:spPr>
          <a:xfrm>
            <a:off x="2736243" y="5112564"/>
            <a:ext cx="3415450" cy="397076"/>
          </a:xfrm>
          <a:prstGeom prst="rect">
            <a:avLst/>
          </a:prstGeom>
          <a:noFill/>
        </p:spPr>
        <p:txBody>
          <a:bodyPr wrap="square" rtlCol="0">
            <a:spAutoFit/>
          </a:bodyPr>
          <a:lstStyle/>
          <a:p>
            <a:pPr algn="ctr" defTabSz="914400">
              <a:defRPr/>
            </a:pPr>
            <a:r>
              <a:rPr lang="en-GB" sz="2000" b="1" kern="0" dirty="0">
                <a:solidFill>
                  <a:prstClr val="white"/>
                </a:solidFill>
              </a:rPr>
              <a:t>Primary </a:t>
            </a:r>
            <a:r>
              <a:rPr lang="en-GB" sz="2000" b="1" kern="0" dirty="0" smtClean="0">
                <a:solidFill>
                  <a:prstClr val="white"/>
                </a:solidFill>
              </a:rPr>
              <a:t>care networks</a:t>
            </a:r>
            <a:endParaRPr lang="en-GB" sz="2000" b="1" kern="0" dirty="0">
              <a:solidFill>
                <a:prstClr val="white"/>
              </a:solidFill>
            </a:endParaRPr>
          </a:p>
        </p:txBody>
      </p:sp>
      <p:sp>
        <p:nvSpPr>
          <p:cNvPr id="53" name="Rectangle 52"/>
          <p:cNvSpPr/>
          <p:nvPr/>
        </p:nvSpPr>
        <p:spPr>
          <a:xfrm>
            <a:off x="5836624" y="5105863"/>
            <a:ext cx="328409" cy="386074"/>
          </a:xfrm>
          <a:prstGeom prst="rect">
            <a:avLst/>
          </a:prstGeom>
          <a:solidFill>
            <a:srgbClr val="002060"/>
          </a:solidFill>
          <a:ln w="25400" cap="flat" cmpd="sng" algn="ctr">
            <a:solidFill>
              <a:srgbClr val="4F81BD">
                <a:shade val="50000"/>
              </a:srgbClr>
            </a:solidFill>
            <a:prstDash val="solid"/>
          </a:ln>
          <a:effectLst/>
        </p:spPr>
        <p:txBody>
          <a:bodyPr rtlCol="0" anchor="ctr"/>
          <a:lstStyle/>
          <a:p>
            <a:pPr algn="ctr" defTabSz="914400">
              <a:defRPr/>
            </a:pPr>
            <a:endParaRPr lang="en-GB" kern="0" dirty="0">
              <a:solidFill>
                <a:prstClr val="white"/>
              </a:solidFill>
              <a:latin typeface="Calibri"/>
            </a:endParaRPr>
          </a:p>
        </p:txBody>
      </p:sp>
      <p:sp>
        <p:nvSpPr>
          <p:cNvPr id="54" name="TextBox 53"/>
          <p:cNvSpPr txBox="1"/>
          <p:nvPr/>
        </p:nvSpPr>
        <p:spPr>
          <a:xfrm>
            <a:off x="2469363" y="3263485"/>
            <a:ext cx="3579341" cy="646331"/>
          </a:xfrm>
          <a:prstGeom prst="rect">
            <a:avLst/>
          </a:prstGeom>
          <a:noFill/>
          <a:ln w="25400" cap="flat" cmpd="sng" algn="ctr">
            <a:noFill/>
            <a:prstDash val="solid"/>
          </a:ln>
          <a:effectLst/>
        </p:spPr>
        <p:txBody>
          <a:bodyPr rtlCol="0" anchor="ctr"/>
          <a:lstStyle>
            <a:defPPr>
              <a:defRPr lang="en-US"/>
            </a:defPPr>
            <a:lvl1pPr algn="ctr">
              <a:defRPr kern="0">
                <a:solidFill>
                  <a:prstClr val="white"/>
                </a:solidFill>
                <a:latin typeface="Calibri"/>
              </a:defRPr>
            </a:lvl1pPr>
          </a:lstStyle>
          <a:p>
            <a:pPr defTabSz="914400"/>
            <a:r>
              <a:rPr lang="en-GB" sz="2000" b="1" dirty="0" smtClean="0">
                <a:solidFill>
                  <a:prstClr val="black"/>
                </a:solidFill>
                <a:latin typeface="Arial"/>
              </a:rPr>
              <a:t>Integrated provider groups</a:t>
            </a:r>
            <a:endParaRPr lang="en-GB" sz="2000" b="1" dirty="0">
              <a:solidFill>
                <a:prstClr val="black"/>
              </a:solidFill>
              <a:latin typeface="Arial"/>
            </a:endParaRPr>
          </a:p>
        </p:txBody>
      </p:sp>
      <p:pic>
        <p:nvPicPr>
          <p:cNvPr id="55" name="Picture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87630" y="3958062"/>
            <a:ext cx="783678" cy="898107"/>
          </a:xfrm>
          <a:prstGeom prst="rect">
            <a:avLst/>
          </a:prstGeom>
        </p:spPr>
      </p:pic>
      <p:pic>
        <p:nvPicPr>
          <p:cNvPr id="56" name="Picture 5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03516" y="3958062"/>
            <a:ext cx="783678" cy="898107"/>
          </a:xfrm>
          <a:prstGeom prst="rect">
            <a:avLst/>
          </a:prstGeom>
        </p:spPr>
      </p:pic>
      <p:pic>
        <p:nvPicPr>
          <p:cNvPr id="57" name="Picture 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45728" y="3958062"/>
            <a:ext cx="783678" cy="898107"/>
          </a:xfrm>
          <a:prstGeom prst="rect">
            <a:avLst/>
          </a:prstGeom>
        </p:spPr>
      </p:pic>
      <p:sp>
        <p:nvSpPr>
          <p:cNvPr id="58" name="TextBox 57"/>
          <p:cNvSpPr txBox="1"/>
          <p:nvPr/>
        </p:nvSpPr>
        <p:spPr>
          <a:xfrm>
            <a:off x="2207612" y="1565731"/>
            <a:ext cx="4320480" cy="400110"/>
          </a:xfrm>
          <a:prstGeom prst="rect">
            <a:avLst/>
          </a:prstGeom>
          <a:noFill/>
        </p:spPr>
        <p:txBody>
          <a:bodyPr wrap="square" rtlCol="0">
            <a:spAutoFit/>
          </a:bodyPr>
          <a:lstStyle/>
          <a:p>
            <a:pPr algn="ctr" defTabSz="914400">
              <a:defRPr/>
            </a:pPr>
            <a:r>
              <a:rPr lang="en-GB" sz="2000" b="1" kern="0" dirty="0" smtClean="0">
                <a:solidFill>
                  <a:prstClr val="black"/>
                </a:solidFill>
              </a:rPr>
              <a:t>National/Regional/Sub-Regional</a:t>
            </a:r>
            <a:endParaRPr lang="en-GB" sz="2000" b="1" kern="0" dirty="0">
              <a:solidFill>
                <a:prstClr val="black"/>
              </a:solidFill>
            </a:endParaRPr>
          </a:p>
        </p:txBody>
      </p:sp>
    </p:spTree>
    <p:extLst>
      <p:ext uri="{BB962C8B-B14F-4D97-AF65-F5344CB8AC3E}">
        <p14:creationId xmlns:p14="http://schemas.microsoft.com/office/powerpoint/2010/main" val="2190910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6695152" y="6379474"/>
            <a:ext cx="2133600" cy="365125"/>
          </a:xfrm>
        </p:spPr>
        <p:txBody>
          <a:bodyPr/>
          <a:lstStyle/>
          <a:p>
            <a:fld id="{67DE7D0A-5CC0-CD4F-AD63-02ED5F8284D6}" type="slidenum">
              <a:rPr lang="en-US" smtClean="0"/>
              <a:pPr/>
              <a:t>16</a:t>
            </a:fld>
            <a:endParaRPr lang="en-US" dirty="0"/>
          </a:p>
        </p:txBody>
      </p:sp>
      <p:sp>
        <p:nvSpPr>
          <p:cNvPr id="6" name="Rectangle 5"/>
          <p:cNvSpPr/>
          <p:nvPr/>
        </p:nvSpPr>
        <p:spPr>
          <a:xfrm>
            <a:off x="457201" y="389855"/>
            <a:ext cx="7379847" cy="461665"/>
          </a:xfrm>
          <a:prstGeom prst="rect">
            <a:avLst/>
          </a:prstGeom>
        </p:spPr>
        <p:txBody>
          <a:bodyPr wrap="square">
            <a:spAutoFit/>
          </a:bodyPr>
          <a:lstStyle/>
          <a:p>
            <a:r>
              <a:rPr lang="en-GB" sz="2400" b="1" dirty="0" smtClean="0">
                <a:solidFill>
                  <a:srgbClr val="0070C0"/>
                </a:solidFill>
                <a:latin typeface="Arial" panose="020B0604020202020204" pitchFamily="34" charset="0"/>
                <a:cs typeface="Arial" panose="020B0604020202020204" pitchFamily="34" charset="0"/>
              </a:rPr>
              <a:t>How ICSs will enhance care for patients</a:t>
            </a:r>
            <a:endParaRPr lang="en-GB" sz="2400" b="1" dirty="0">
              <a:solidFill>
                <a:srgbClr val="0070C0"/>
              </a:solidFill>
              <a:latin typeface="Arial" panose="020B0604020202020204" pitchFamily="34" charset="0"/>
              <a:cs typeface="Arial" panose="020B0604020202020204" pitchFamily="34" charset="0"/>
            </a:endParaRPr>
          </a:p>
        </p:txBody>
      </p:sp>
      <p:sp>
        <p:nvSpPr>
          <p:cNvPr id="7" name="Rectangle 6"/>
          <p:cNvSpPr/>
          <p:nvPr/>
        </p:nvSpPr>
        <p:spPr>
          <a:xfrm>
            <a:off x="462586" y="951786"/>
            <a:ext cx="2429395" cy="689480"/>
          </a:xfrm>
          <a:prstGeom prst="rect">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b="1" dirty="0">
                <a:latin typeface="Arial" panose="020B0604020202020204" pitchFamily="34" charset="0"/>
                <a:cs typeface="Arial" panose="020B0604020202020204" pitchFamily="34" charset="0"/>
              </a:rPr>
              <a:t>Urgent and emergency care</a:t>
            </a:r>
          </a:p>
        </p:txBody>
      </p:sp>
      <p:sp>
        <p:nvSpPr>
          <p:cNvPr id="8" name="Rectangle 7"/>
          <p:cNvSpPr/>
          <p:nvPr/>
        </p:nvSpPr>
        <p:spPr>
          <a:xfrm>
            <a:off x="2891980" y="951786"/>
            <a:ext cx="5942156" cy="689480"/>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4625" indent="-174625">
              <a:buClr>
                <a:schemeClr val="tx2"/>
              </a:buClr>
              <a:buFont typeface="Arial"/>
              <a:buChar char="•"/>
            </a:pPr>
            <a:r>
              <a:rPr lang="en-GB" sz="1600" dirty="0">
                <a:solidFill>
                  <a:schemeClr val="tx1"/>
                </a:solidFill>
                <a:latin typeface="Arial" panose="020B0604020202020204" pitchFamily="34" charset="0"/>
                <a:cs typeface="Arial" panose="020B0604020202020204" pitchFamily="34" charset="0"/>
              </a:rPr>
              <a:t>Improve access to urgent treatment centres</a:t>
            </a:r>
          </a:p>
          <a:p>
            <a:pPr marL="174625" lvl="0" indent="-174625">
              <a:buClr>
                <a:schemeClr val="tx2"/>
              </a:buClr>
              <a:buFont typeface="Arial"/>
              <a:buChar char="•"/>
            </a:pPr>
            <a:r>
              <a:rPr lang="en-GB" sz="1600" dirty="0">
                <a:solidFill>
                  <a:schemeClr val="tx1"/>
                </a:solidFill>
                <a:latin typeface="Arial" panose="020B0604020202020204" pitchFamily="34" charset="0"/>
                <a:cs typeface="Arial" panose="020B0604020202020204" pitchFamily="34" charset="0"/>
              </a:rPr>
              <a:t>Greater co-ordination with social care to improve discharge</a:t>
            </a:r>
          </a:p>
        </p:txBody>
      </p:sp>
      <p:grpSp>
        <p:nvGrpSpPr>
          <p:cNvPr id="9" name="Group 8"/>
          <p:cNvGrpSpPr/>
          <p:nvPr/>
        </p:nvGrpSpPr>
        <p:grpSpPr>
          <a:xfrm>
            <a:off x="462586" y="1743874"/>
            <a:ext cx="8376936" cy="1230419"/>
            <a:chOff x="320722" y="2096872"/>
            <a:chExt cx="8513440" cy="1095945"/>
          </a:xfrm>
        </p:grpSpPr>
        <p:sp>
          <p:nvSpPr>
            <p:cNvPr id="10" name="Rectangle 9"/>
            <p:cNvSpPr/>
            <p:nvPr/>
          </p:nvSpPr>
          <p:spPr>
            <a:xfrm>
              <a:off x="320722" y="2096872"/>
              <a:ext cx="2468982" cy="1095945"/>
            </a:xfrm>
            <a:prstGeom prst="rect">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b="1" dirty="0" smtClean="0">
                  <a:latin typeface="Arial" panose="020B0604020202020204" pitchFamily="34" charset="0"/>
                  <a:cs typeface="Arial" panose="020B0604020202020204" pitchFamily="34" charset="0"/>
                </a:rPr>
                <a:t>Primary Care</a:t>
              </a:r>
              <a:endParaRPr lang="en-GB" b="1" dirty="0">
                <a:latin typeface="Arial" panose="020B0604020202020204" pitchFamily="34" charset="0"/>
                <a:cs typeface="Arial" panose="020B0604020202020204" pitchFamily="34" charset="0"/>
              </a:endParaRPr>
            </a:p>
          </p:txBody>
        </p:sp>
        <p:sp>
          <p:nvSpPr>
            <p:cNvPr id="11" name="Rectangle 10"/>
            <p:cNvSpPr/>
            <p:nvPr/>
          </p:nvSpPr>
          <p:spPr>
            <a:xfrm>
              <a:off x="2795177" y="2096872"/>
              <a:ext cx="6038985" cy="1095945"/>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4625" indent="-174625">
                <a:buClr>
                  <a:schemeClr val="tx2"/>
                </a:buClr>
                <a:buFont typeface="Arial"/>
                <a:buChar char="•"/>
              </a:pPr>
              <a:r>
                <a:rPr lang="en-GB" sz="1600" dirty="0">
                  <a:solidFill>
                    <a:schemeClr val="tx1"/>
                  </a:solidFill>
                  <a:latin typeface="Arial" panose="020B0604020202020204" pitchFamily="34" charset="0"/>
                  <a:cs typeface="Arial" panose="020B0604020202020204" pitchFamily="34" charset="0"/>
                </a:rPr>
                <a:t>Form primary care networks that share workforce, infrastructure and pool responsibility for urgent care and extended access</a:t>
              </a:r>
            </a:p>
            <a:p>
              <a:pPr marL="174625" lvl="0" indent="-174625">
                <a:buClr>
                  <a:schemeClr val="tx2"/>
                </a:buClr>
                <a:buFont typeface="Arial"/>
                <a:buChar char="•"/>
              </a:pPr>
              <a:r>
                <a:rPr lang="en-GB" sz="1600" dirty="0">
                  <a:solidFill>
                    <a:schemeClr val="tx1"/>
                  </a:solidFill>
                  <a:latin typeface="Arial" panose="020B0604020202020204" pitchFamily="34" charset="0"/>
                  <a:cs typeface="Arial" panose="020B0604020202020204" pitchFamily="34" charset="0"/>
                </a:rPr>
                <a:t>Increase use of integrated, multidisciplinary teams in primary care</a:t>
              </a:r>
            </a:p>
          </p:txBody>
        </p:sp>
      </p:grpSp>
      <p:sp>
        <p:nvSpPr>
          <p:cNvPr id="12" name="Rectangle 11"/>
          <p:cNvSpPr/>
          <p:nvPr/>
        </p:nvSpPr>
        <p:spPr>
          <a:xfrm>
            <a:off x="462586" y="3434690"/>
            <a:ext cx="2429395" cy="1705556"/>
          </a:xfrm>
          <a:prstGeom prst="rect">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t>Mental Health</a:t>
            </a:r>
          </a:p>
        </p:txBody>
      </p:sp>
      <p:grpSp>
        <p:nvGrpSpPr>
          <p:cNvPr id="13" name="Group 12"/>
          <p:cNvGrpSpPr/>
          <p:nvPr/>
        </p:nvGrpSpPr>
        <p:grpSpPr>
          <a:xfrm>
            <a:off x="462586" y="3038081"/>
            <a:ext cx="8371551" cy="2179502"/>
            <a:chOff x="320722" y="3415875"/>
            <a:chExt cx="8507967" cy="1692001"/>
          </a:xfrm>
        </p:grpSpPr>
        <p:sp>
          <p:nvSpPr>
            <p:cNvPr id="14" name="Rectangle 13"/>
            <p:cNvSpPr/>
            <p:nvPr/>
          </p:nvSpPr>
          <p:spPr>
            <a:xfrm>
              <a:off x="320722" y="3415876"/>
              <a:ext cx="2468982" cy="1692000"/>
            </a:xfrm>
            <a:prstGeom prst="rect">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b="1" dirty="0">
                  <a:latin typeface="Arial" panose="020B0604020202020204" pitchFamily="34" charset="0"/>
                  <a:cs typeface="Arial" panose="020B0604020202020204" pitchFamily="34" charset="0"/>
                </a:rPr>
                <a:t>Mental Health</a:t>
              </a:r>
            </a:p>
          </p:txBody>
        </p:sp>
        <p:sp>
          <p:nvSpPr>
            <p:cNvPr id="15" name="Rectangle 14"/>
            <p:cNvSpPr/>
            <p:nvPr/>
          </p:nvSpPr>
          <p:spPr>
            <a:xfrm>
              <a:off x="2789704" y="3415875"/>
              <a:ext cx="6038985" cy="1692000"/>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0" bIns="45720" numCol="1" spcCol="0" rtlCol="0" fromWordArt="0" anchor="ctr" anchorCtr="0" forceAA="0" compatLnSpc="1">
              <a:prstTxWarp prst="textNoShape">
                <a:avLst/>
              </a:prstTxWarp>
              <a:noAutofit/>
            </a:bodyPr>
            <a:lstStyle/>
            <a:p>
              <a:pPr marL="174625" indent="-174625">
                <a:buClr>
                  <a:schemeClr val="tx2"/>
                </a:buClr>
                <a:buFont typeface="Arial"/>
                <a:buChar char="•"/>
              </a:pPr>
              <a:r>
                <a:rPr lang="en-GB" sz="1600" dirty="0">
                  <a:solidFill>
                    <a:schemeClr val="tx1"/>
                  </a:solidFill>
                  <a:latin typeface="Arial" panose="020B0604020202020204" pitchFamily="34" charset="0"/>
                  <a:cs typeface="Arial" panose="020B0604020202020204" pitchFamily="34" charset="0"/>
                </a:rPr>
                <a:t>Improve access to psychological therapies, including for children and young people</a:t>
              </a:r>
            </a:p>
            <a:p>
              <a:pPr marL="174625" indent="-174625">
                <a:buClr>
                  <a:schemeClr val="tx2"/>
                </a:buClr>
                <a:buFont typeface="Arial"/>
                <a:buChar char="•"/>
              </a:pPr>
              <a:r>
                <a:rPr lang="en-GB" sz="1600" dirty="0">
                  <a:solidFill>
                    <a:schemeClr val="tx1"/>
                  </a:solidFill>
                  <a:latin typeface="Arial" panose="020B0604020202020204" pitchFamily="34" charset="0"/>
                  <a:cs typeface="Arial" panose="020B0604020202020204" pitchFamily="34" charset="0"/>
                </a:rPr>
                <a:t>Develop 24/7 community crisis response and home treatment teams</a:t>
              </a:r>
            </a:p>
            <a:p>
              <a:pPr marL="174625" lvl="0" indent="-174625">
                <a:buClr>
                  <a:schemeClr val="tx2"/>
                </a:buClr>
                <a:buFont typeface="Arial"/>
                <a:buChar char="•"/>
              </a:pPr>
              <a:r>
                <a:rPr lang="en-GB" sz="1600" dirty="0">
                  <a:solidFill>
                    <a:schemeClr val="tx1"/>
                  </a:solidFill>
                  <a:latin typeface="Arial" panose="020B0604020202020204" pitchFamily="34" charset="0"/>
                  <a:cs typeface="Arial" panose="020B0604020202020204" pitchFamily="34" charset="0"/>
                </a:rPr>
                <a:t>Increase physical health checks for people with severe mental illness</a:t>
              </a:r>
            </a:p>
            <a:p>
              <a:pPr marL="174625" lvl="0" indent="-174625">
                <a:buClr>
                  <a:schemeClr val="tx2"/>
                </a:buClr>
                <a:buFont typeface="Arial"/>
                <a:buChar char="•"/>
              </a:pPr>
              <a:r>
                <a:rPr lang="en-GB" sz="1600" dirty="0">
                  <a:solidFill>
                    <a:schemeClr val="tx1"/>
                  </a:solidFill>
                  <a:latin typeface="Arial" panose="020B0604020202020204" pitchFamily="34" charset="0"/>
                  <a:cs typeface="Arial" panose="020B0604020202020204" pitchFamily="34" charset="0"/>
                </a:rPr>
                <a:t>Improve early diagnosis with new screening technologies and programmes</a:t>
              </a:r>
            </a:p>
            <a:p>
              <a:pPr marL="174625" indent="-174625">
                <a:buClr>
                  <a:schemeClr val="tx2"/>
                </a:buClr>
                <a:buFont typeface="Arial"/>
                <a:buChar char="•"/>
              </a:pPr>
              <a:r>
                <a:rPr lang="en-GB" sz="1600" dirty="0">
                  <a:solidFill>
                    <a:schemeClr val="tx1"/>
                  </a:solidFill>
                  <a:latin typeface="Arial" panose="020B0604020202020204" pitchFamily="34" charset="0"/>
                  <a:cs typeface="Arial" panose="020B0604020202020204" pitchFamily="34" charset="0"/>
                </a:rPr>
                <a:t>Develop specialist perinatal mental health provision</a:t>
              </a:r>
            </a:p>
          </p:txBody>
        </p:sp>
      </p:grpSp>
      <p:grpSp>
        <p:nvGrpSpPr>
          <p:cNvPr id="16" name="Group 15"/>
          <p:cNvGrpSpPr/>
          <p:nvPr/>
        </p:nvGrpSpPr>
        <p:grpSpPr>
          <a:xfrm>
            <a:off x="462586" y="5308833"/>
            <a:ext cx="8371551" cy="979329"/>
            <a:chOff x="320722" y="5215795"/>
            <a:chExt cx="8507967" cy="612000"/>
          </a:xfrm>
        </p:grpSpPr>
        <p:sp>
          <p:nvSpPr>
            <p:cNvPr id="17" name="Rectangle 16"/>
            <p:cNvSpPr/>
            <p:nvPr/>
          </p:nvSpPr>
          <p:spPr>
            <a:xfrm>
              <a:off x="320722" y="5215795"/>
              <a:ext cx="2468982" cy="612000"/>
            </a:xfrm>
            <a:prstGeom prst="rect">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b="1" dirty="0">
                  <a:latin typeface="Arial" panose="020B0604020202020204" pitchFamily="34" charset="0"/>
                  <a:cs typeface="Arial" panose="020B0604020202020204" pitchFamily="34" charset="0"/>
                </a:rPr>
                <a:t>Cancer</a:t>
              </a:r>
            </a:p>
          </p:txBody>
        </p:sp>
        <p:sp>
          <p:nvSpPr>
            <p:cNvPr id="18" name="Rectangle 17"/>
            <p:cNvSpPr/>
            <p:nvPr/>
          </p:nvSpPr>
          <p:spPr>
            <a:xfrm>
              <a:off x="2789704" y="5215795"/>
              <a:ext cx="6038985" cy="612000"/>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4625" indent="-174625">
                <a:buClr>
                  <a:schemeClr val="tx2"/>
                </a:buClr>
                <a:buFont typeface="Arial"/>
                <a:buChar char="•"/>
              </a:pPr>
              <a:r>
                <a:rPr lang="en-GB" sz="1600" dirty="0" smtClean="0">
                  <a:solidFill>
                    <a:schemeClr val="tx1"/>
                  </a:solidFill>
                  <a:latin typeface="Arial" panose="020B0604020202020204" pitchFamily="34" charset="0"/>
                  <a:cs typeface="Arial" panose="020B0604020202020204" pitchFamily="34" charset="0"/>
                </a:rPr>
                <a:t>Increasing survival rates, expanding screening and faster treatment</a:t>
              </a:r>
            </a:p>
            <a:p>
              <a:pPr marL="174625" indent="-174625">
                <a:buClr>
                  <a:schemeClr val="tx2"/>
                </a:buClr>
                <a:buFont typeface="Arial"/>
                <a:buChar char="•"/>
              </a:pPr>
              <a:r>
                <a:rPr lang="en-GB" sz="1600" dirty="0" smtClean="0">
                  <a:solidFill>
                    <a:schemeClr val="tx1"/>
                  </a:solidFill>
                  <a:latin typeface="Arial" panose="020B0604020202020204" pitchFamily="34" charset="0"/>
                  <a:cs typeface="Arial" panose="020B0604020202020204" pitchFamily="34" charset="0"/>
                </a:rPr>
                <a:t>Improving </a:t>
              </a:r>
              <a:r>
                <a:rPr lang="en-GB" sz="1600" dirty="0">
                  <a:solidFill>
                    <a:schemeClr val="tx1"/>
                  </a:solidFill>
                  <a:latin typeface="Arial" panose="020B0604020202020204" pitchFamily="34" charset="0"/>
                  <a:cs typeface="Arial" panose="020B0604020202020204" pitchFamily="34" charset="0"/>
                </a:rPr>
                <a:t>patient experience and quality-of-life following cancer diagnosis and treatment</a:t>
              </a:r>
            </a:p>
          </p:txBody>
        </p:sp>
      </p:grpSp>
    </p:spTree>
    <p:extLst>
      <p:ext uri="{BB962C8B-B14F-4D97-AF65-F5344CB8AC3E}">
        <p14:creationId xmlns:p14="http://schemas.microsoft.com/office/powerpoint/2010/main" val="12523512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a:t>The model is starting to bear </a:t>
            </a:r>
            <a:r>
              <a:rPr lang="en-GB" sz="2800" dirty="0" smtClean="0"/>
              <a:t>fruit… </a:t>
            </a:r>
            <a:br>
              <a:rPr lang="en-GB" sz="2800" dirty="0" smtClean="0"/>
            </a:br>
            <a:r>
              <a:rPr lang="en-GB" sz="2800" dirty="0" smtClean="0"/>
              <a:t>In Frimley, activity is falling</a:t>
            </a:r>
            <a:endParaRPr lang="en-GB" sz="2800" dirty="0"/>
          </a:p>
        </p:txBody>
      </p:sp>
      <p:sp>
        <p:nvSpPr>
          <p:cNvPr id="3" name="Slide Number Placeholder 2"/>
          <p:cNvSpPr>
            <a:spLocks noGrp="1"/>
          </p:cNvSpPr>
          <p:nvPr>
            <p:ph type="sldNum" sz="quarter" idx="10"/>
          </p:nvPr>
        </p:nvSpPr>
        <p:spPr/>
        <p:txBody>
          <a:bodyPr/>
          <a:lstStyle/>
          <a:p>
            <a:fld id="{902D5018-2030-2046-84FC-87E41EA86E42}" type="slidenum">
              <a:rPr lang="en-US" smtClean="0">
                <a:solidFill>
                  <a:srgbClr val="0072C6"/>
                </a:solidFill>
              </a:rPr>
              <a:pPr/>
              <a:t>17</a:t>
            </a:fld>
            <a:endParaRPr lang="en-US" dirty="0">
              <a:solidFill>
                <a:srgbClr val="0072C6"/>
              </a:solidFill>
            </a:endParaRPr>
          </a:p>
        </p:txBody>
      </p:sp>
      <p:grpSp>
        <p:nvGrpSpPr>
          <p:cNvPr id="11" name="Group 10"/>
          <p:cNvGrpSpPr/>
          <p:nvPr/>
        </p:nvGrpSpPr>
        <p:grpSpPr>
          <a:xfrm>
            <a:off x="288000" y="1533525"/>
            <a:ext cx="4140000" cy="3965575"/>
            <a:chOff x="297525" y="1533525"/>
            <a:chExt cx="4140000" cy="3965575"/>
          </a:xfrm>
        </p:grpSpPr>
        <p:graphicFrame>
          <p:nvGraphicFramePr>
            <p:cNvPr id="5" name="Chart 4"/>
            <p:cNvGraphicFramePr>
              <a:graphicFrameLocks/>
            </p:cNvGraphicFramePr>
            <p:nvPr>
              <p:extLst>
                <p:ext uri="{D42A27DB-BD31-4B8C-83A1-F6EECF244321}">
                  <p14:modId xmlns:p14="http://schemas.microsoft.com/office/powerpoint/2010/main" val="1619208533"/>
                </p:ext>
              </p:extLst>
            </p:nvPr>
          </p:nvGraphicFramePr>
          <p:xfrm>
            <a:off x="333525" y="2336800"/>
            <a:ext cx="4068000" cy="29972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297525" y="1533525"/>
              <a:ext cx="4140000" cy="3965575"/>
            </a:xfrm>
            <a:prstGeom prst="rect">
              <a:avLst/>
            </a:prstGeom>
            <a:no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prstClr val="white"/>
                </a:solidFill>
              </a:endParaRPr>
            </a:p>
          </p:txBody>
        </p:sp>
        <p:sp>
          <p:nvSpPr>
            <p:cNvPr id="8" name="Rectangle 7"/>
            <p:cNvSpPr/>
            <p:nvPr/>
          </p:nvSpPr>
          <p:spPr>
            <a:xfrm>
              <a:off x="297525" y="1533525"/>
              <a:ext cx="4140000" cy="619125"/>
            </a:xfrm>
            <a:prstGeom prst="rect">
              <a:avLst/>
            </a:prstGeom>
            <a:solidFill>
              <a:schemeClr val="tx2"/>
            </a:solid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600" b="1" dirty="0" smtClean="0">
                  <a:solidFill>
                    <a:prstClr val="white"/>
                  </a:solidFill>
                </a:rPr>
                <a:t>Referrals</a:t>
              </a:r>
            </a:p>
            <a:p>
              <a:r>
                <a:rPr lang="en-GB" sz="1200" i="1" dirty="0" smtClean="0">
                  <a:solidFill>
                    <a:prstClr val="white"/>
                  </a:solidFill>
                </a:rPr>
                <a:t>Relative percentage changes 2015-16 to 2017-18 YTD</a:t>
              </a:r>
              <a:endParaRPr lang="en-GB" sz="1200" i="1" dirty="0">
                <a:solidFill>
                  <a:prstClr val="white"/>
                </a:solidFill>
              </a:endParaRPr>
            </a:p>
          </p:txBody>
        </p:sp>
      </p:grpSp>
      <p:grpSp>
        <p:nvGrpSpPr>
          <p:cNvPr id="12" name="Group 11"/>
          <p:cNvGrpSpPr/>
          <p:nvPr/>
        </p:nvGrpSpPr>
        <p:grpSpPr>
          <a:xfrm>
            <a:off x="4716000" y="1533525"/>
            <a:ext cx="4140000" cy="3965575"/>
            <a:chOff x="4743525" y="1533525"/>
            <a:chExt cx="4140000" cy="3965575"/>
          </a:xfrm>
        </p:grpSpPr>
        <p:graphicFrame>
          <p:nvGraphicFramePr>
            <p:cNvPr id="6" name="Chart 5"/>
            <p:cNvGraphicFramePr>
              <a:graphicFrameLocks/>
            </p:cNvGraphicFramePr>
            <p:nvPr>
              <p:extLst>
                <p:ext uri="{D42A27DB-BD31-4B8C-83A1-F6EECF244321}">
                  <p14:modId xmlns:p14="http://schemas.microsoft.com/office/powerpoint/2010/main" val="167387860"/>
                </p:ext>
              </p:extLst>
            </p:nvPr>
          </p:nvGraphicFramePr>
          <p:xfrm>
            <a:off x="4779525" y="2336800"/>
            <a:ext cx="4068000" cy="2997200"/>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p:cNvSpPr/>
            <p:nvPr/>
          </p:nvSpPr>
          <p:spPr>
            <a:xfrm>
              <a:off x="4743525" y="1533525"/>
              <a:ext cx="4140000" cy="3965575"/>
            </a:xfrm>
            <a:prstGeom prst="rect">
              <a:avLst/>
            </a:prstGeom>
            <a:no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prstClr val="white"/>
                </a:solidFill>
              </a:endParaRPr>
            </a:p>
          </p:txBody>
        </p:sp>
        <p:sp>
          <p:nvSpPr>
            <p:cNvPr id="10" name="Rectangle 9"/>
            <p:cNvSpPr/>
            <p:nvPr/>
          </p:nvSpPr>
          <p:spPr>
            <a:xfrm>
              <a:off x="4743525" y="1533525"/>
              <a:ext cx="4140000" cy="619125"/>
            </a:xfrm>
            <a:prstGeom prst="rect">
              <a:avLst/>
            </a:prstGeom>
            <a:solidFill>
              <a:schemeClr val="tx2"/>
            </a:solid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600" b="1" dirty="0" smtClean="0">
                  <a:solidFill>
                    <a:prstClr val="white"/>
                  </a:solidFill>
                </a:rPr>
                <a:t>Emergency Admissions</a:t>
              </a:r>
            </a:p>
            <a:p>
              <a:r>
                <a:rPr lang="en-GB" sz="1200" i="1" dirty="0">
                  <a:solidFill>
                    <a:prstClr val="white"/>
                  </a:solidFill>
                </a:rPr>
                <a:t>Relative percentage changes 2015-16 to 2017-18 YTD</a:t>
              </a:r>
            </a:p>
          </p:txBody>
        </p:sp>
      </p:grpSp>
    </p:spTree>
    <p:extLst>
      <p:ext uri="{BB962C8B-B14F-4D97-AF65-F5344CB8AC3E}">
        <p14:creationId xmlns:p14="http://schemas.microsoft.com/office/powerpoint/2010/main" val="41051835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dirty="0" smtClean="0"/>
              <a:t>…with support from national </a:t>
            </a:r>
            <a:r>
              <a:rPr lang="en-GB" sz="2400" dirty="0" err="1" smtClean="0"/>
              <a:t>workstreams</a:t>
            </a:r>
            <a:r>
              <a:rPr lang="en-GB" sz="2400" dirty="0" smtClean="0"/>
              <a:t>, </a:t>
            </a:r>
            <a:br>
              <a:rPr lang="en-GB" sz="2400" dirty="0" smtClean="0"/>
            </a:br>
            <a:r>
              <a:rPr lang="en-GB" sz="2400" dirty="0" smtClean="0"/>
              <a:t>co-led by integrated care systems</a:t>
            </a:r>
            <a:endParaRPr lang="en-GB" sz="2400" dirty="0"/>
          </a:p>
        </p:txBody>
      </p:sp>
      <p:sp>
        <p:nvSpPr>
          <p:cNvPr id="3" name="Slide Number Placeholder 2"/>
          <p:cNvSpPr>
            <a:spLocks noGrp="1"/>
          </p:cNvSpPr>
          <p:nvPr>
            <p:ph type="sldNum" sz="quarter" idx="10"/>
          </p:nvPr>
        </p:nvSpPr>
        <p:spPr/>
        <p:txBody>
          <a:bodyPr/>
          <a:lstStyle/>
          <a:p>
            <a:fld id="{902D5018-2030-2046-84FC-87E41EA86E42}" type="slidenum">
              <a:rPr lang="en-US" smtClean="0">
                <a:solidFill>
                  <a:srgbClr val="0072C6"/>
                </a:solidFill>
              </a:rPr>
              <a:pPr/>
              <a:t>18</a:t>
            </a:fld>
            <a:endParaRPr lang="en-US" dirty="0">
              <a:solidFill>
                <a:srgbClr val="0072C6"/>
              </a:solidFill>
            </a:endParaRPr>
          </a:p>
        </p:txBody>
      </p:sp>
      <p:sp>
        <p:nvSpPr>
          <p:cNvPr id="6" name="Rectangle 5"/>
          <p:cNvSpPr/>
          <p:nvPr/>
        </p:nvSpPr>
        <p:spPr>
          <a:xfrm>
            <a:off x="5690413" y="1419203"/>
            <a:ext cx="2791203" cy="972000"/>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4625" indent="-174625">
              <a:buClr>
                <a:prstClr val="white"/>
              </a:buClr>
              <a:buFont typeface="Arial"/>
              <a:buChar char="•"/>
            </a:pPr>
            <a:r>
              <a:rPr lang="en-GB" sz="1400" dirty="0" smtClean="0">
                <a:noFill/>
              </a:rPr>
              <a:t>Clinical improvements in priority</a:t>
            </a:r>
          </a:p>
          <a:p>
            <a:pPr marL="536575" indent="-157163">
              <a:buClr>
                <a:srgbClr val="0072C6"/>
              </a:buClr>
              <a:buFont typeface="Arial" panose="020B0604020202020204" pitchFamily="34" charset="0"/>
              <a:buChar char="-"/>
            </a:pPr>
            <a:r>
              <a:rPr lang="en-GB" sz="1400" dirty="0" smtClean="0">
                <a:solidFill>
                  <a:prstClr val="black"/>
                </a:solidFill>
              </a:rPr>
              <a:t>Primary Care</a:t>
            </a:r>
          </a:p>
          <a:p>
            <a:pPr marL="536575" indent="-157163">
              <a:buClr>
                <a:srgbClr val="0072C6"/>
              </a:buClr>
              <a:buFont typeface="Arial" panose="020B0604020202020204" pitchFamily="34" charset="0"/>
              <a:buChar char="-"/>
            </a:pPr>
            <a:r>
              <a:rPr lang="en-GB" sz="1400" dirty="0" smtClean="0">
                <a:solidFill>
                  <a:prstClr val="black"/>
                </a:solidFill>
              </a:rPr>
              <a:t>Mental Health</a:t>
            </a:r>
          </a:p>
          <a:p>
            <a:pPr marL="536575" indent="-157163">
              <a:buClr>
                <a:srgbClr val="0072C6"/>
              </a:buClr>
              <a:buFont typeface="Arial" panose="020B0604020202020204" pitchFamily="34" charset="0"/>
              <a:buChar char="-"/>
            </a:pPr>
            <a:endParaRPr lang="en-GB" sz="1400" dirty="0" smtClean="0">
              <a:solidFill>
                <a:prstClr val="black"/>
              </a:solidFill>
            </a:endParaRPr>
          </a:p>
          <a:p>
            <a:pPr marL="536575" indent="-157163">
              <a:buClr>
                <a:srgbClr val="0072C6"/>
              </a:buClr>
              <a:buFont typeface="Arial" panose="020B0604020202020204" pitchFamily="34" charset="0"/>
              <a:buChar char="-"/>
            </a:pPr>
            <a:endParaRPr lang="en-GB" sz="1400" dirty="0">
              <a:solidFill>
                <a:prstClr val="black"/>
              </a:solidFill>
            </a:endParaRPr>
          </a:p>
        </p:txBody>
      </p:sp>
      <p:sp>
        <p:nvSpPr>
          <p:cNvPr id="7" name="Rectangle 6"/>
          <p:cNvSpPr/>
          <p:nvPr/>
        </p:nvSpPr>
        <p:spPr>
          <a:xfrm>
            <a:off x="522597" y="1372453"/>
            <a:ext cx="2468982" cy="828000"/>
          </a:xfrm>
          <a:prstGeom prst="rect">
            <a:avLst/>
          </a:prstGeom>
          <a:solidFill>
            <a:schemeClr val="tx2"/>
          </a:solid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prstClr val="white"/>
                </a:solidFill>
              </a:rPr>
              <a:t>Accelerating service improvement in priority clinical areas </a:t>
            </a:r>
          </a:p>
        </p:txBody>
      </p:sp>
      <p:sp>
        <p:nvSpPr>
          <p:cNvPr id="8" name="Rectangle 7"/>
          <p:cNvSpPr/>
          <p:nvPr/>
        </p:nvSpPr>
        <p:spPr>
          <a:xfrm>
            <a:off x="2991579" y="1372453"/>
            <a:ext cx="5582405" cy="828000"/>
          </a:xfrm>
          <a:prstGeom prst="rect">
            <a:avLst/>
          </a:prstGeom>
          <a:no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4625" indent="-174625">
              <a:buClr>
                <a:srgbClr val="0072C6"/>
              </a:buClr>
              <a:buFont typeface="Arial"/>
              <a:buChar char="•"/>
            </a:pPr>
            <a:r>
              <a:rPr lang="en-GB" sz="1400" dirty="0" smtClean="0">
                <a:solidFill>
                  <a:prstClr val="black"/>
                </a:solidFill>
              </a:rPr>
              <a:t>Improvements </a:t>
            </a:r>
            <a:r>
              <a:rPr lang="en-GB" sz="1400" dirty="0">
                <a:solidFill>
                  <a:prstClr val="black"/>
                </a:solidFill>
              </a:rPr>
              <a:t>in </a:t>
            </a:r>
            <a:r>
              <a:rPr lang="en-GB" sz="1400" dirty="0" smtClean="0">
                <a:solidFill>
                  <a:prstClr val="black"/>
                </a:solidFill>
              </a:rPr>
              <a:t>clinical priority </a:t>
            </a:r>
            <a:r>
              <a:rPr lang="en-GB" sz="1400" dirty="0">
                <a:solidFill>
                  <a:prstClr val="black"/>
                </a:solidFill>
              </a:rPr>
              <a:t>areas</a:t>
            </a:r>
          </a:p>
          <a:p>
            <a:pPr marL="536575" indent="-157163">
              <a:buClr>
                <a:srgbClr val="0072C6"/>
              </a:buClr>
              <a:buFont typeface="Arial" panose="020B0604020202020204" pitchFamily="34" charset="0"/>
              <a:buChar char="-"/>
            </a:pPr>
            <a:r>
              <a:rPr lang="en-GB" sz="1400" dirty="0">
                <a:solidFill>
                  <a:prstClr val="black"/>
                </a:solidFill>
              </a:rPr>
              <a:t>Cancer</a:t>
            </a:r>
          </a:p>
          <a:p>
            <a:pPr marL="536575" indent="-157163">
              <a:buClr>
                <a:srgbClr val="0072C6"/>
              </a:buClr>
              <a:buFont typeface="Arial" panose="020B0604020202020204" pitchFamily="34" charset="0"/>
              <a:buChar char="-"/>
            </a:pPr>
            <a:r>
              <a:rPr lang="en-GB" sz="1400" dirty="0">
                <a:solidFill>
                  <a:prstClr val="black"/>
                </a:solidFill>
              </a:rPr>
              <a:t>Urgent and Emergency </a:t>
            </a:r>
            <a:r>
              <a:rPr lang="en-GB" sz="1400" dirty="0" smtClean="0">
                <a:solidFill>
                  <a:prstClr val="black"/>
                </a:solidFill>
              </a:rPr>
              <a:t>Care</a:t>
            </a:r>
            <a:endParaRPr lang="en-GB" sz="1400" dirty="0">
              <a:solidFill>
                <a:prstClr val="black"/>
              </a:solidFill>
            </a:endParaRPr>
          </a:p>
        </p:txBody>
      </p:sp>
      <p:sp>
        <p:nvSpPr>
          <p:cNvPr id="10" name="Rectangle 9"/>
          <p:cNvSpPr/>
          <p:nvPr/>
        </p:nvSpPr>
        <p:spPr>
          <a:xfrm>
            <a:off x="522597" y="2273489"/>
            <a:ext cx="2468982" cy="972000"/>
          </a:xfrm>
          <a:prstGeom prst="rect">
            <a:avLst/>
          </a:prstGeom>
          <a:solidFill>
            <a:schemeClr val="tx2"/>
          </a:solid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smtClean="0">
                <a:solidFill>
                  <a:prstClr val="white"/>
                </a:solidFill>
              </a:rPr>
              <a:t>System finance reform</a:t>
            </a:r>
            <a:endParaRPr lang="en-GB" sz="1600" b="1" dirty="0">
              <a:solidFill>
                <a:prstClr val="white"/>
              </a:solidFill>
            </a:endParaRPr>
          </a:p>
        </p:txBody>
      </p:sp>
      <p:sp>
        <p:nvSpPr>
          <p:cNvPr id="11" name="Rectangle 10"/>
          <p:cNvSpPr/>
          <p:nvPr/>
        </p:nvSpPr>
        <p:spPr>
          <a:xfrm>
            <a:off x="2991579" y="2273489"/>
            <a:ext cx="5582405" cy="972000"/>
          </a:xfrm>
          <a:prstGeom prst="rect">
            <a:avLst/>
          </a:prstGeom>
          <a:no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4625" indent="-174625">
              <a:buClr>
                <a:srgbClr val="0072C6"/>
              </a:buClr>
              <a:buFont typeface="Arial"/>
              <a:buChar char="•"/>
            </a:pPr>
            <a:r>
              <a:rPr lang="en-GB" sz="1400" dirty="0">
                <a:solidFill>
                  <a:prstClr val="black"/>
                </a:solidFill>
              </a:rPr>
              <a:t>Shared system control </a:t>
            </a:r>
            <a:r>
              <a:rPr lang="en-GB" sz="1400" dirty="0" smtClean="0">
                <a:solidFill>
                  <a:prstClr val="black"/>
                </a:solidFill>
              </a:rPr>
              <a:t>totals</a:t>
            </a:r>
            <a:endParaRPr lang="en-GB" sz="1400" dirty="0">
              <a:solidFill>
                <a:prstClr val="black"/>
              </a:solidFill>
            </a:endParaRPr>
          </a:p>
          <a:p>
            <a:pPr marL="174625" indent="-174625">
              <a:buClr>
                <a:srgbClr val="0072C6"/>
              </a:buClr>
              <a:buFont typeface="Arial"/>
              <a:buChar char="•"/>
            </a:pPr>
            <a:r>
              <a:rPr lang="en-GB" sz="1400" dirty="0">
                <a:solidFill>
                  <a:prstClr val="black"/>
                </a:solidFill>
              </a:rPr>
              <a:t>Payment models </a:t>
            </a:r>
          </a:p>
          <a:p>
            <a:pPr marL="174625" indent="-174625">
              <a:buClr>
                <a:srgbClr val="0072C6"/>
              </a:buClr>
              <a:buFont typeface="Arial"/>
              <a:buChar char="•"/>
            </a:pPr>
            <a:r>
              <a:rPr lang="en-GB" sz="1400" dirty="0" smtClean="0">
                <a:solidFill>
                  <a:prstClr val="black"/>
                </a:solidFill>
              </a:rPr>
              <a:t>Capital </a:t>
            </a:r>
            <a:r>
              <a:rPr lang="en-GB" sz="1400" dirty="0">
                <a:solidFill>
                  <a:prstClr val="black"/>
                </a:solidFill>
              </a:rPr>
              <a:t>and transformation funding </a:t>
            </a:r>
          </a:p>
          <a:p>
            <a:pPr marL="174625" indent="-174625">
              <a:buClr>
                <a:srgbClr val="0072C6"/>
              </a:buClr>
              <a:buFont typeface="Arial"/>
              <a:buChar char="•"/>
            </a:pPr>
            <a:r>
              <a:rPr lang="en-GB" sz="1400" dirty="0" smtClean="0">
                <a:solidFill>
                  <a:prstClr val="black"/>
                </a:solidFill>
              </a:rPr>
              <a:t>System-wide efficiencies</a:t>
            </a:r>
            <a:endParaRPr lang="en-GB" sz="1400" dirty="0">
              <a:solidFill>
                <a:prstClr val="black"/>
              </a:solidFill>
            </a:endParaRPr>
          </a:p>
        </p:txBody>
      </p:sp>
      <p:sp>
        <p:nvSpPr>
          <p:cNvPr id="13" name="Rectangle 12"/>
          <p:cNvSpPr/>
          <p:nvPr/>
        </p:nvSpPr>
        <p:spPr>
          <a:xfrm>
            <a:off x="522597" y="3318525"/>
            <a:ext cx="2468982" cy="540000"/>
          </a:xfrm>
          <a:prstGeom prst="rect">
            <a:avLst/>
          </a:prstGeom>
          <a:solidFill>
            <a:schemeClr val="tx2"/>
          </a:solid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prstClr val="white"/>
                </a:solidFill>
              </a:rPr>
              <a:t>Leadership and international learning</a:t>
            </a:r>
            <a:endParaRPr lang="en-GB" sz="1600" dirty="0">
              <a:solidFill>
                <a:prstClr val="white"/>
              </a:solidFill>
            </a:endParaRPr>
          </a:p>
        </p:txBody>
      </p:sp>
      <p:sp>
        <p:nvSpPr>
          <p:cNvPr id="14" name="Rectangle 13"/>
          <p:cNvSpPr/>
          <p:nvPr/>
        </p:nvSpPr>
        <p:spPr>
          <a:xfrm>
            <a:off x="2991579" y="3318525"/>
            <a:ext cx="5582405" cy="540000"/>
          </a:xfrm>
          <a:prstGeom prst="rect">
            <a:avLst/>
          </a:prstGeom>
          <a:no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4625" indent="-174625">
              <a:buClr>
                <a:srgbClr val="0072C6"/>
              </a:buClr>
              <a:buFont typeface="Arial"/>
              <a:buChar char="•"/>
            </a:pPr>
            <a:r>
              <a:rPr lang="en-GB" sz="1400" dirty="0" smtClean="0">
                <a:solidFill>
                  <a:prstClr val="black"/>
                </a:solidFill>
              </a:rPr>
              <a:t>Leadership development</a:t>
            </a:r>
          </a:p>
          <a:p>
            <a:pPr marL="174625" indent="-174625">
              <a:buClr>
                <a:srgbClr val="0072C6"/>
              </a:buClr>
              <a:buFont typeface="Arial"/>
              <a:buChar char="•"/>
            </a:pPr>
            <a:r>
              <a:rPr lang="en-GB" sz="1400" dirty="0">
                <a:solidFill>
                  <a:prstClr val="black"/>
                </a:solidFill>
              </a:rPr>
              <a:t>Governance</a:t>
            </a:r>
          </a:p>
        </p:txBody>
      </p:sp>
      <p:sp>
        <p:nvSpPr>
          <p:cNvPr id="16" name="Rectangle 15"/>
          <p:cNvSpPr/>
          <p:nvPr/>
        </p:nvSpPr>
        <p:spPr>
          <a:xfrm>
            <a:off x="522597" y="3931561"/>
            <a:ext cx="2468982" cy="540000"/>
          </a:xfrm>
          <a:prstGeom prst="rect">
            <a:avLst/>
          </a:prstGeom>
          <a:solidFill>
            <a:schemeClr val="tx2"/>
          </a:solid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prstClr val="white"/>
                </a:solidFill>
              </a:rPr>
              <a:t>Future regulatory and commissioning models</a:t>
            </a:r>
          </a:p>
        </p:txBody>
      </p:sp>
      <p:sp>
        <p:nvSpPr>
          <p:cNvPr id="17" name="Rectangle 16"/>
          <p:cNvSpPr/>
          <p:nvPr/>
        </p:nvSpPr>
        <p:spPr>
          <a:xfrm>
            <a:off x="2991579" y="3931561"/>
            <a:ext cx="5582405" cy="540000"/>
          </a:xfrm>
          <a:prstGeom prst="rect">
            <a:avLst/>
          </a:prstGeom>
          <a:no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4625" indent="-174625">
              <a:buClr>
                <a:srgbClr val="0072C6"/>
              </a:buClr>
              <a:buFont typeface="Arial"/>
              <a:buChar char="•"/>
            </a:pPr>
            <a:r>
              <a:rPr lang="en-GB" sz="1400" dirty="0">
                <a:solidFill>
                  <a:prstClr val="black"/>
                </a:solidFill>
              </a:rPr>
              <a:t>Commissioning</a:t>
            </a:r>
          </a:p>
          <a:p>
            <a:pPr marL="174625" indent="-174625">
              <a:buClr>
                <a:srgbClr val="0072C6"/>
              </a:buClr>
              <a:buFont typeface="Arial"/>
              <a:buChar char="•"/>
            </a:pPr>
            <a:r>
              <a:rPr lang="en-GB" sz="1400" dirty="0" smtClean="0">
                <a:solidFill>
                  <a:prstClr val="black"/>
                </a:solidFill>
              </a:rPr>
              <a:t>Streamlining oversight</a:t>
            </a:r>
            <a:endParaRPr lang="en-GB" sz="1400" dirty="0">
              <a:solidFill>
                <a:prstClr val="black"/>
              </a:solidFill>
            </a:endParaRPr>
          </a:p>
        </p:txBody>
      </p:sp>
      <p:sp>
        <p:nvSpPr>
          <p:cNvPr id="19" name="Rectangle 18"/>
          <p:cNvSpPr/>
          <p:nvPr/>
        </p:nvSpPr>
        <p:spPr>
          <a:xfrm>
            <a:off x="522597" y="4544597"/>
            <a:ext cx="2468982" cy="828000"/>
          </a:xfrm>
          <a:prstGeom prst="rect">
            <a:avLst/>
          </a:prstGeom>
          <a:solidFill>
            <a:schemeClr val="tx2"/>
          </a:solid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smtClean="0">
                <a:solidFill>
                  <a:prstClr val="white"/>
                </a:solidFill>
              </a:rPr>
              <a:t>Population health management</a:t>
            </a:r>
            <a:endParaRPr lang="en-GB" sz="1600" dirty="0">
              <a:solidFill>
                <a:prstClr val="white"/>
              </a:solidFill>
            </a:endParaRPr>
          </a:p>
        </p:txBody>
      </p:sp>
      <p:sp>
        <p:nvSpPr>
          <p:cNvPr id="20" name="Rectangle 19"/>
          <p:cNvSpPr/>
          <p:nvPr/>
        </p:nvSpPr>
        <p:spPr>
          <a:xfrm>
            <a:off x="2991579" y="4544597"/>
            <a:ext cx="5582405" cy="828000"/>
          </a:xfrm>
          <a:prstGeom prst="rect">
            <a:avLst/>
          </a:prstGeom>
          <a:no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4625" indent="-174625">
              <a:buClr>
                <a:srgbClr val="0072C6"/>
              </a:buClr>
              <a:buFont typeface="Arial"/>
              <a:buChar char="•"/>
            </a:pPr>
            <a:r>
              <a:rPr lang="en-GB" sz="1400" dirty="0" smtClean="0">
                <a:solidFill>
                  <a:sysClr val="windowText" lastClr="000000"/>
                </a:solidFill>
              </a:rPr>
              <a:t>Public health</a:t>
            </a:r>
            <a:endParaRPr lang="en-GB" sz="1400" dirty="0">
              <a:solidFill>
                <a:sysClr val="windowText" lastClr="000000"/>
              </a:solidFill>
            </a:endParaRPr>
          </a:p>
          <a:p>
            <a:pPr marL="174625" indent="-174625">
              <a:buClr>
                <a:srgbClr val="0072C6"/>
              </a:buClr>
              <a:buFont typeface="Arial"/>
              <a:buChar char="•"/>
            </a:pPr>
            <a:r>
              <a:rPr lang="en-GB" sz="1400" dirty="0" smtClean="0">
                <a:solidFill>
                  <a:sysClr val="windowText" lastClr="000000"/>
                </a:solidFill>
              </a:rPr>
              <a:t>Data analytics and external partnerships</a:t>
            </a:r>
          </a:p>
          <a:p>
            <a:pPr marL="174625" indent="-174625">
              <a:buClr>
                <a:srgbClr val="0072C6"/>
              </a:buClr>
              <a:buFont typeface="Arial"/>
              <a:buChar char="•"/>
            </a:pPr>
            <a:r>
              <a:rPr lang="en-GB" sz="1400" dirty="0" smtClean="0">
                <a:solidFill>
                  <a:sysClr val="windowText" lastClr="000000"/>
                </a:solidFill>
              </a:rPr>
              <a:t>Care model design</a:t>
            </a:r>
            <a:endParaRPr lang="en-GB" sz="1400" dirty="0">
              <a:solidFill>
                <a:sysClr val="windowText" lastClr="000000"/>
              </a:solidFill>
            </a:endParaRPr>
          </a:p>
        </p:txBody>
      </p:sp>
      <p:sp>
        <p:nvSpPr>
          <p:cNvPr id="22" name="Rectangle 21"/>
          <p:cNvSpPr/>
          <p:nvPr/>
        </p:nvSpPr>
        <p:spPr>
          <a:xfrm>
            <a:off x="522597" y="5445635"/>
            <a:ext cx="2468982" cy="828000"/>
          </a:xfrm>
          <a:prstGeom prst="rect">
            <a:avLst/>
          </a:prstGeom>
          <a:solidFill>
            <a:schemeClr val="tx2"/>
          </a:solid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prstClr val="white"/>
                </a:solidFill>
              </a:rPr>
              <a:t>Communicating and campaigning for change</a:t>
            </a:r>
          </a:p>
        </p:txBody>
      </p:sp>
      <p:sp>
        <p:nvSpPr>
          <p:cNvPr id="23" name="Rectangle 22"/>
          <p:cNvSpPr/>
          <p:nvPr/>
        </p:nvSpPr>
        <p:spPr>
          <a:xfrm>
            <a:off x="2991579" y="5445635"/>
            <a:ext cx="5582405" cy="828000"/>
          </a:xfrm>
          <a:prstGeom prst="rect">
            <a:avLst/>
          </a:prstGeom>
          <a:noFill/>
          <a:ln w="28575">
            <a:solidFill>
              <a:schemeClr val="tx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4625" indent="-174625">
              <a:buClr>
                <a:srgbClr val="0072C6"/>
              </a:buClr>
              <a:buFont typeface="Arial"/>
              <a:buChar char="•"/>
            </a:pPr>
            <a:r>
              <a:rPr lang="en-GB" sz="1400" dirty="0">
                <a:solidFill>
                  <a:prstClr val="black"/>
                </a:solidFill>
              </a:rPr>
              <a:t>Local</a:t>
            </a:r>
          </a:p>
          <a:p>
            <a:pPr marL="174625" indent="-174625">
              <a:buClr>
                <a:srgbClr val="0072C6"/>
              </a:buClr>
              <a:buFont typeface="Arial"/>
              <a:buChar char="•"/>
            </a:pPr>
            <a:r>
              <a:rPr lang="en-GB" sz="1400" dirty="0">
                <a:solidFill>
                  <a:prstClr val="black"/>
                </a:solidFill>
              </a:rPr>
              <a:t>Regional</a:t>
            </a:r>
          </a:p>
          <a:p>
            <a:pPr marL="174625" indent="-174625">
              <a:buClr>
                <a:srgbClr val="0072C6"/>
              </a:buClr>
              <a:buFont typeface="Arial"/>
              <a:buChar char="•"/>
            </a:pPr>
            <a:r>
              <a:rPr lang="en-GB" sz="1400" dirty="0">
                <a:solidFill>
                  <a:prstClr val="black"/>
                </a:solidFill>
              </a:rPr>
              <a:t>National</a:t>
            </a:r>
          </a:p>
        </p:txBody>
      </p:sp>
    </p:spTree>
    <p:extLst>
      <p:ext uri="{BB962C8B-B14F-4D97-AF65-F5344CB8AC3E}">
        <p14:creationId xmlns:p14="http://schemas.microsoft.com/office/powerpoint/2010/main" val="19102634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Access to Learning Materials </a:t>
            </a:r>
            <a:endParaRPr lang="en-GB" dirty="0"/>
          </a:p>
        </p:txBody>
      </p:sp>
      <p:sp>
        <p:nvSpPr>
          <p:cNvPr id="3" name="Slide Number Placeholder 2"/>
          <p:cNvSpPr>
            <a:spLocks noGrp="1"/>
          </p:cNvSpPr>
          <p:nvPr>
            <p:ph type="sldNum" sz="quarter" idx="10"/>
          </p:nvPr>
        </p:nvSpPr>
        <p:spPr/>
        <p:txBody>
          <a:bodyPr/>
          <a:lstStyle/>
          <a:p>
            <a:fld id="{67DE7D0A-5CC0-CD4F-AD63-02ED5F8284D6}" type="slidenum">
              <a:rPr lang="en-US" smtClean="0"/>
              <a:pPr/>
              <a:t>19</a:t>
            </a:fld>
            <a:endParaRPr lang="en-US" dirty="0"/>
          </a:p>
        </p:txBody>
      </p:sp>
      <p:sp>
        <p:nvSpPr>
          <p:cNvPr id="4" name="Content Placeholder 3"/>
          <p:cNvSpPr>
            <a:spLocks noGrp="1"/>
          </p:cNvSpPr>
          <p:nvPr>
            <p:ph idx="1"/>
          </p:nvPr>
        </p:nvSpPr>
        <p:spPr/>
        <p:txBody>
          <a:bodyPr/>
          <a:lstStyle/>
          <a:p>
            <a:pPr marL="0" indent="0">
              <a:buNone/>
            </a:pPr>
            <a:endParaRPr lang="en-GB" dirty="0"/>
          </a:p>
        </p:txBody>
      </p:sp>
      <p:sp>
        <p:nvSpPr>
          <p:cNvPr id="5" name="Rectangle 4"/>
          <p:cNvSpPr/>
          <p:nvPr/>
        </p:nvSpPr>
        <p:spPr>
          <a:xfrm>
            <a:off x="685800" y="1993464"/>
            <a:ext cx="6877050" cy="3139321"/>
          </a:xfrm>
          <a:prstGeom prst="rect">
            <a:avLst/>
          </a:prstGeom>
        </p:spPr>
        <p:txBody>
          <a:bodyPr wrap="square">
            <a:spAutoFit/>
          </a:bodyPr>
          <a:lstStyle/>
          <a:p>
            <a:pPr marL="285750" indent="-285750">
              <a:buFont typeface="Arial" panose="020B0604020202020204" pitchFamily="34" charset="0"/>
              <a:buChar char="•"/>
            </a:pPr>
            <a:r>
              <a:rPr lang="en-GB" dirty="0"/>
              <a:t>New Care Models case study library: </a:t>
            </a:r>
            <a:r>
              <a:rPr lang="en-GB" u="sng" dirty="0">
                <a:hlinkClick r:id="rId2"/>
              </a:rPr>
              <a:t>https://future.nhs.uk/connect.ti/Home/view?objectId=437572#437572</a:t>
            </a:r>
            <a:r>
              <a:rPr lang="en-GB" dirty="0"/>
              <a:t> </a:t>
            </a:r>
            <a:endParaRPr lang="en-GB" dirty="0" smtClean="0"/>
          </a:p>
          <a:p>
            <a:r>
              <a:rPr lang="en-GB" dirty="0"/>
              <a:t> </a:t>
            </a:r>
          </a:p>
          <a:p>
            <a:pPr marL="285750" indent="-285750">
              <a:buFont typeface="Arial" panose="020B0604020202020204" pitchFamily="34" charset="0"/>
              <a:buChar char="•"/>
            </a:pPr>
            <a:r>
              <a:rPr lang="en-GB" dirty="0"/>
              <a:t>And the Kings fund report on the learning from the NMC:</a:t>
            </a:r>
          </a:p>
          <a:p>
            <a:r>
              <a:rPr lang="en-GB" u="sng" dirty="0" smtClean="0">
                <a:hlinkClick r:id="rId3"/>
              </a:rPr>
              <a:t>https</a:t>
            </a:r>
            <a:r>
              <a:rPr lang="en-GB" u="sng" dirty="0">
                <a:hlinkClick r:id="rId3"/>
              </a:rPr>
              <a:t>://</a:t>
            </a:r>
            <a:r>
              <a:rPr lang="en-GB" u="sng" dirty="0" smtClean="0">
                <a:hlinkClick r:id="rId3"/>
              </a:rPr>
              <a:t>www.kingsfund.org.uk/publications/mental-health-new-care-models</a:t>
            </a:r>
            <a:endParaRPr lang="en-GB" u="sng" dirty="0" smtClean="0"/>
          </a:p>
          <a:p>
            <a:endParaRPr lang="en-GB" u="sng" dirty="0"/>
          </a:p>
          <a:p>
            <a:pPr marL="285750" indent="-285750">
              <a:buFont typeface="Arial" panose="020B0604020202020204" pitchFamily="34" charset="0"/>
              <a:buChar char="•"/>
            </a:pPr>
            <a:r>
              <a:rPr lang="en-GB" dirty="0" smtClean="0"/>
              <a:t>Communities of Practice – Vanguards &amp; ICS’s</a:t>
            </a:r>
          </a:p>
          <a:p>
            <a:endParaRPr lang="en-GB" dirty="0"/>
          </a:p>
          <a:p>
            <a:pPr marL="285750" indent="-285750">
              <a:buFont typeface="Arial" panose="020B0604020202020204" pitchFamily="34" charset="0"/>
              <a:buChar char="•"/>
            </a:pPr>
            <a:r>
              <a:rPr lang="en-GB" dirty="0" smtClean="0"/>
              <a:t>Spread through the new ICS’s</a:t>
            </a:r>
            <a:endParaRPr lang="en-GB" dirty="0"/>
          </a:p>
        </p:txBody>
      </p:sp>
    </p:spTree>
    <p:extLst>
      <p:ext uri="{BB962C8B-B14F-4D97-AF65-F5344CB8AC3E}">
        <p14:creationId xmlns:p14="http://schemas.microsoft.com/office/powerpoint/2010/main" val="22050631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GB" sz="2800" dirty="0" smtClean="0"/>
              <a:t>The health needs of the population are changing…</a:t>
            </a:r>
            <a:endParaRPr lang="en-GB" sz="2800" dirty="0"/>
          </a:p>
        </p:txBody>
      </p:sp>
      <p:sp>
        <p:nvSpPr>
          <p:cNvPr id="3" name="Slide Number Placeholder 2"/>
          <p:cNvSpPr>
            <a:spLocks noGrp="1"/>
          </p:cNvSpPr>
          <p:nvPr>
            <p:ph type="sldNum" sz="quarter" idx="10"/>
          </p:nvPr>
        </p:nvSpPr>
        <p:spPr/>
        <p:txBody>
          <a:bodyPr/>
          <a:lstStyle/>
          <a:p>
            <a:fld id="{902D5018-2030-2046-84FC-87E41EA86E42}" type="slidenum">
              <a:rPr lang="en-US" smtClean="0"/>
              <a:pPr/>
              <a:t>2</a:t>
            </a:fld>
            <a:endParaRPr lang="en-US" dirty="0"/>
          </a:p>
        </p:txBody>
      </p:sp>
      <p:sp>
        <p:nvSpPr>
          <p:cNvPr id="20" name="Content Placeholder 19"/>
          <p:cNvSpPr>
            <a:spLocks noGrp="1"/>
          </p:cNvSpPr>
          <p:nvPr>
            <p:ph idx="1"/>
          </p:nvPr>
        </p:nvSpPr>
        <p:spPr/>
        <p:txBody>
          <a:bodyPr/>
          <a:lstStyle/>
          <a:p>
            <a:pPr marL="0" indent="0">
              <a:buNone/>
            </a:pPr>
            <a:r>
              <a:rPr lang="en-GB" dirty="0" smtClean="0"/>
              <a:t>The changing health needs of the population are putting pressure on the health and social care system in England.</a:t>
            </a:r>
            <a:endParaRPr lang="en-GB" dirty="0"/>
          </a:p>
        </p:txBody>
      </p:sp>
      <p:sp>
        <p:nvSpPr>
          <p:cNvPr id="17" name="Rectangle 16"/>
          <p:cNvSpPr/>
          <p:nvPr/>
        </p:nvSpPr>
        <p:spPr>
          <a:xfrm>
            <a:off x="2811828" y="5157498"/>
            <a:ext cx="5619750" cy="1077218"/>
          </a:xfrm>
          <a:prstGeom prst="rect">
            <a:avLst/>
          </a:prstGeom>
        </p:spPr>
        <p:txBody>
          <a:bodyPr wrap="square" anchor="ctr" anchorCtr="0">
            <a:noAutofit/>
          </a:bodyPr>
          <a:lstStyle/>
          <a:p>
            <a:pPr lvl="1"/>
            <a:endParaRPr lang="en-GB" sz="1600" dirty="0">
              <a:solidFill>
                <a:prstClr val="black"/>
              </a:solidFill>
            </a:endParaRPr>
          </a:p>
        </p:txBody>
      </p:sp>
      <p:sp>
        <p:nvSpPr>
          <p:cNvPr id="18" name="Rectangle 17"/>
          <p:cNvSpPr/>
          <p:nvPr/>
        </p:nvSpPr>
        <p:spPr>
          <a:xfrm>
            <a:off x="-960000" y="1509423"/>
            <a:ext cx="5619750" cy="1077218"/>
          </a:xfrm>
          <a:prstGeom prst="rect">
            <a:avLst/>
          </a:prstGeom>
        </p:spPr>
        <p:txBody>
          <a:bodyPr wrap="square" anchor="ctr" anchorCtr="0">
            <a:noAutofit/>
          </a:bodyPr>
          <a:lstStyle/>
          <a:p>
            <a:pPr lvl="1"/>
            <a:endParaRPr lang="en-GB" sz="1600" dirty="0">
              <a:solidFill>
                <a:prstClr val="black"/>
              </a:solidFill>
            </a:endParaRPr>
          </a:p>
        </p:txBody>
      </p:sp>
      <p:grpSp>
        <p:nvGrpSpPr>
          <p:cNvPr id="16" name="Group 15"/>
          <p:cNvGrpSpPr/>
          <p:nvPr/>
        </p:nvGrpSpPr>
        <p:grpSpPr>
          <a:xfrm>
            <a:off x="554598" y="2447964"/>
            <a:ext cx="7920000" cy="1155942"/>
            <a:chOff x="730994" y="2481960"/>
            <a:chExt cx="6671346" cy="884445"/>
          </a:xfrm>
        </p:grpSpPr>
        <p:sp>
          <p:nvSpPr>
            <p:cNvPr id="27" name="Rectangle 26"/>
            <p:cNvSpPr/>
            <p:nvPr/>
          </p:nvSpPr>
          <p:spPr>
            <a:xfrm>
              <a:off x="1829022" y="2481960"/>
              <a:ext cx="5573318" cy="884445"/>
            </a:xfrm>
            <a:prstGeom prst="rect">
              <a:avLst/>
            </a:prstGeom>
            <a:noFill/>
            <a:ln w="28575">
              <a:solidFill>
                <a:schemeClr val="bg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solidFill>
                  <a:prstClr val="white"/>
                </a:solidFill>
              </a:endParaRPr>
            </a:p>
          </p:txBody>
        </p:sp>
        <p:sp>
          <p:nvSpPr>
            <p:cNvPr id="28" name="Pentagon 27"/>
            <p:cNvSpPr/>
            <p:nvPr/>
          </p:nvSpPr>
          <p:spPr>
            <a:xfrm>
              <a:off x="730994" y="2481960"/>
              <a:ext cx="1718345" cy="884445"/>
            </a:xfrm>
            <a:prstGeom prst="homePlate">
              <a:avLst>
                <a:gd name="adj" fmla="val 17912"/>
              </a:avLst>
            </a:prstGeom>
            <a:solidFill>
              <a:schemeClr val="bg2"/>
            </a:solidFill>
            <a:ln w="28575">
              <a:solidFill>
                <a:schemeClr val="bg2"/>
              </a:solidFill>
            </a:ln>
            <a:effectLst/>
          </p:spPr>
          <p:style>
            <a:lnRef idx="1">
              <a:schemeClr val="accent1"/>
            </a:lnRef>
            <a:fillRef idx="3">
              <a:schemeClr val="accent1"/>
            </a:fillRef>
            <a:effectRef idx="2">
              <a:schemeClr val="accent1"/>
            </a:effectRef>
            <a:fontRef idx="minor">
              <a:schemeClr val="lt1"/>
            </a:fontRef>
          </p:style>
          <p:txBody>
            <a:bodyPr rIns="0" rtlCol="0" anchor="ctr"/>
            <a:lstStyle/>
            <a:p>
              <a:r>
                <a:rPr lang="en-GB" b="1" dirty="0">
                  <a:solidFill>
                    <a:prstClr val="white"/>
                  </a:solidFill>
                </a:rPr>
                <a:t>Ageing population</a:t>
              </a:r>
            </a:p>
          </p:txBody>
        </p:sp>
        <p:sp>
          <p:nvSpPr>
            <p:cNvPr id="29" name="Rectangle 28"/>
            <p:cNvSpPr/>
            <p:nvPr/>
          </p:nvSpPr>
          <p:spPr>
            <a:xfrm>
              <a:off x="2191538" y="2481960"/>
              <a:ext cx="5204354" cy="884445"/>
            </a:xfrm>
            <a:prstGeom prst="rect">
              <a:avLst/>
            </a:prstGeom>
          </p:spPr>
          <p:txBody>
            <a:bodyPr wrap="square" anchor="ctr" anchorCtr="0">
              <a:noAutofit/>
            </a:bodyPr>
            <a:lstStyle/>
            <a:p>
              <a:pPr lvl="1"/>
              <a:r>
                <a:rPr lang="en-GB" sz="1600" dirty="0">
                  <a:solidFill>
                    <a:prstClr val="black"/>
                  </a:solidFill>
                </a:rPr>
                <a:t>Between 2017 and 2027, there will be 2 million more people aged over 75.</a:t>
              </a:r>
            </a:p>
          </p:txBody>
        </p:sp>
      </p:grpSp>
      <p:grpSp>
        <p:nvGrpSpPr>
          <p:cNvPr id="30" name="Group 29"/>
          <p:cNvGrpSpPr/>
          <p:nvPr/>
        </p:nvGrpSpPr>
        <p:grpSpPr>
          <a:xfrm>
            <a:off x="554598" y="3688924"/>
            <a:ext cx="7920000" cy="1155943"/>
            <a:chOff x="737536" y="3573887"/>
            <a:chExt cx="6664804" cy="884446"/>
          </a:xfrm>
        </p:grpSpPr>
        <p:sp>
          <p:nvSpPr>
            <p:cNvPr id="31" name="Rectangle 30"/>
            <p:cNvSpPr/>
            <p:nvPr/>
          </p:nvSpPr>
          <p:spPr>
            <a:xfrm>
              <a:off x="1829119" y="3573887"/>
              <a:ext cx="5573221" cy="884445"/>
            </a:xfrm>
            <a:prstGeom prst="rect">
              <a:avLst/>
            </a:prstGeom>
            <a:noFill/>
            <a:ln w="28575">
              <a:solidFill>
                <a:schemeClr val="bg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solidFill>
                  <a:prstClr val="white"/>
                </a:solidFill>
              </a:endParaRPr>
            </a:p>
          </p:txBody>
        </p:sp>
        <p:sp>
          <p:nvSpPr>
            <p:cNvPr id="32" name="Pentagon 31"/>
            <p:cNvSpPr/>
            <p:nvPr/>
          </p:nvSpPr>
          <p:spPr>
            <a:xfrm>
              <a:off x="737536" y="3573888"/>
              <a:ext cx="1718345" cy="884445"/>
            </a:xfrm>
            <a:prstGeom prst="homePlate">
              <a:avLst>
                <a:gd name="adj" fmla="val 17912"/>
              </a:avLst>
            </a:prstGeom>
            <a:solidFill>
              <a:schemeClr val="bg2"/>
            </a:solidFill>
            <a:ln w="28575">
              <a:solidFill>
                <a:schemeClr val="bg2"/>
              </a:solidFill>
            </a:ln>
            <a:effectLst/>
          </p:spPr>
          <p:style>
            <a:lnRef idx="1">
              <a:schemeClr val="accent1"/>
            </a:lnRef>
            <a:fillRef idx="3">
              <a:schemeClr val="accent1"/>
            </a:fillRef>
            <a:effectRef idx="2">
              <a:schemeClr val="accent1"/>
            </a:effectRef>
            <a:fontRef idx="minor">
              <a:schemeClr val="lt1"/>
            </a:fontRef>
          </p:style>
          <p:txBody>
            <a:bodyPr rIns="0" rtlCol="0" anchor="ctr"/>
            <a:lstStyle/>
            <a:p>
              <a:r>
                <a:rPr lang="en-GB" b="1" dirty="0">
                  <a:solidFill>
                    <a:prstClr val="white"/>
                  </a:solidFill>
                </a:rPr>
                <a:t>Chronic conditions</a:t>
              </a:r>
            </a:p>
          </p:txBody>
        </p:sp>
        <p:sp>
          <p:nvSpPr>
            <p:cNvPr id="33" name="Rectangle 32"/>
            <p:cNvSpPr/>
            <p:nvPr/>
          </p:nvSpPr>
          <p:spPr>
            <a:xfrm>
              <a:off x="2191142" y="3573888"/>
              <a:ext cx="5211198" cy="884445"/>
            </a:xfrm>
            <a:prstGeom prst="rect">
              <a:avLst/>
            </a:prstGeom>
            <a:ln>
              <a:solidFill>
                <a:schemeClr val="bg2"/>
              </a:solidFill>
            </a:ln>
          </p:spPr>
          <p:txBody>
            <a:bodyPr wrap="square" anchor="ctr" anchorCtr="0">
              <a:noAutofit/>
            </a:bodyPr>
            <a:lstStyle/>
            <a:p>
              <a:pPr lvl="1"/>
              <a:r>
                <a:rPr lang="en-GB" sz="1600" dirty="0">
                  <a:solidFill>
                    <a:prstClr val="black"/>
                  </a:solidFill>
                </a:rPr>
                <a:t>The NHS’ predominant task has changed from treating individual episodes of illness, to helping people manage long-term conditions.</a:t>
              </a:r>
            </a:p>
          </p:txBody>
        </p:sp>
      </p:grpSp>
      <p:grpSp>
        <p:nvGrpSpPr>
          <p:cNvPr id="34" name="Group 33"/>
          <p:cNvGrpSpPr/>
          <p:nvPr/>
        </p:nvGrpSpPr>
        <p:grpSpPr>
          <a:xfrm>
            <a:off x="554598" y="4929885"/>
            <a:ext cx="7920000" cy="1155942"/>
            <a:chOff x="737536" y="4661743"/>
            <a:chExt cx="6671321" cy="884445"/>
          </a:xfrm>
        </p:grpSpPr>
        <p:sp>
          <p:nvSpPr>
            <p:cNvPr id="35" name="Rectangle 34"/>
            <p:cNvSpPr/>
            <p:nvPr/>
          </p:nvSpPr>
          <p:spPr>
            <a:xfrm>
              <a:off x="1835637" y="4661743"/>
              <a:ext cx="5573220" cy="884445"/>
            </a:xfrm>
            <a:prstGeom prst="rect">
              <a:avLst/>
            </a:prstGeom>
            <a:noFill/>
            <a:ln w="28575">
              <a:solidFill>
                <a:schemeClr val="bg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solidFill>
                  <a:prstClr val="white"/>
                </a:solidFill>
              </a:endParaRPr>
            </a:p>
          </p:txBody>
        </p:sp>
        <p:sp>
          <p:nvSpPr>
            <p:cNvPr id="37" name="Rectangle 36"/>
            <p:cNvSpPr/>
            <p:nvPr/>
          </p:nvSpPr>
          <p:spPr>
            <a:xfrm>
              <a:off x="2192565" y="4661743"/>
              <a:ext cx="5209774" cy="884445"/>
            </a:xfrm>
            <a:prstGeom prst="rect">
              <a:avLst/>
            </a:prstGeom>
            <a:ln>
              <a:solidFill>
                <a:schemeClr val="bg2"/>
              </a:solidFill>
            </a:ln>
          </p:spPr>
          <p:txBody>
            <a:bodyPr wrap="square" anchor="ctr" anchorCtr="0">
              <a:noAutofit/>
            </a:bodyPr>
            <a:lstStyle/>
            <a:p>
              <a:pPr lvl="1"/>
              <a:r>
                <a:rPr lang="en-GB" sz="1600" dirty="0">
                  <a:solidFill>
                    <a:prstClr val="black"/>
                  </a:solidFill>
                </a:rPr>
                <a:t>The steady expansion of new treatments gives rise to demand for an increasing range of services.</a:t>
              </a:r>
            </a:p>
          </p:txBody>
        </p:sp>
        <p:sp>
          <p:nvSpPr>
            <p:cNvPr id="36" name="Pentagon 35"/>
            <p:cNvSpPr/>
            <p:nvPr/>
          </p:nvSpPr>
          <p:spPr>
            <a:xfrm>
              <a:off x="737536" y="4661743"/>
              <a:ext cx="1718345" cy="884445"/>
            </a:xfrm>
            <a:prstGeom prst="homePlate">
              <a:avLst>
                <a:gd name="adj" fmla="val 17912"/>
              </a:avLst>
            </a:prstGeom>
            <a:solidFill>
              <a:schemeClr val="bg2"/>
            </a:solidFill>
            <a:ln w="28575">
              <a:solidFill>
                <a:schemeClr val="bg2"/>
              </a:solidFill>
            </a:ln>
            <a:effectLst/>
          </p:spPr>
          <p:style>
            <a:lnRef idx="1">
              <a:schemeClr val="accent1"/>
            </a:lnRef>
            <a:fillRef idx="3">
              <a:schemeClr val="accent1"/>
            </a:fillRef>
            <a:effectRef idx="2">
              <a:schemeClr val="accent1"/>
            </a:effectRef>
            <a:fontRef idx="minor">
              <a:schemeClr val="lt1"/>
            </a:fontRef>
          </p:style>
          <p:txBody>
            <a:bodyPr rIns="0" rtlCol="0" anchor="ctr"/>
            <a:lstStyle/>
            <a:p>
              <a:r>
                <a:rPr lang="en-GB" b="1" dirty="0">
                  <a:solidFill>
                    <a:prstClr val="white"/>
                  </a:solidFill>
                </a:rPr>
                <a:t>New </a:t>
              </a:r>
              <a:r>
                <a:rPr lang="en-GB" b="1" dirty="0" smtClean="0">
                  <a:solidFill>
                    <a:prstClr val="white"/>
                  </a:solidFill>
                </a:rPr>
                <a:t>Treatments</a:t>
              </a:r>
              <a:endParaRPr lang="en-GB" b="1" dirty="0">
                <a:solidFill>
                  <a:prstClr val="white"/>
                </a:solidFill>
              </a:endParaRPr>
            </a:p>
          </p:txBody>
        </p:sp>
      </p:grpSp>
    </p:spTree>
    <p:extLst>
      <p:ext uri="{BB962C8B-B14F-4D97-AF65-F5344CB8AC3E}">
        <p14:creationId xmlns:p14="http://schemas.microsoft.com/office/powerpoint/2010/main" val="14090957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solidFill>
                  <a:srgbClr val="0070C0"/>
                </a:solidFill>
              </a:rPr>
              <a:t>For further information</a:t>
            </a:r>
            <a:r>
              <a:rPr lang="en-GB" sz="2800" dirty="0" smtClean="0">
                <a:solidFill>
                  <a:srgbClr val="0070C0"/>
                </a:solidFill>
              </a:rPr>
              <a:t>…</a:t>
            </a:r>
            <a:endParaRPr lang="en-GB" sz="2800" dirty="0"/>
          </a:p>
        </p:txBody>
      </p:sp>
      <p:sp>
        <p:nvSpPr>
          <p:cNvPr id="3" name="Slide Number Placeholder 2"/>
          <p:cNvSpPr>
            <a:spLocks noGrp="1"/>
          </p:cNvSpPr>
          <p:nvPr>
            <p:ph type="sldNum" sz="quarter" idx="10"/>
          </p:nvPr>
        </p:nvSpPr>
        <p:spPr/>
        <p:txBody>
          <a:bodyPr/>
          <a:lstStyle/>
          <a:p>
            <a:fld id="{67DE7D0A-5CC0-CD4F-AD63-02ED5F8284D6}" type="slidenum">
              <a:rPr lang="en-US" smtClean="0"/>
              <a:pPr/>
              <a:t>20</a:t>
            </a:fld>
            <a:endParaRPr lang="en-US" dirty="0"/>
          </a:p>
        </p:txBody>
      </p:sp>
      <p:sp>
        <p:nvSpPr>
          <p:cNvPr id="5" name="TextBox 4"/>
          <p:cNvSpPr txBox="1"/>
          <p:nvPr/>
        </p:nvSpPr>
        <p:spPr>
          <a:xfrm>
            <a:off x="457201" y="1359669"/>
            <a:ext cx="4227388" cy="3785652"/>
          </a:xfrm>
          <a:prstGeom prst="rect">
            <a:avLst/>
          </a:prstGeom>
          <a:noFill/>
        </p:spPr>
        <p:txBody>
          <a:bodyPr wrap="square" rtlCol="0">
            <a:spAutoFit/>
          </a:bodyPr>
          <a:lstStyle/>
          <a:p>
            <a:r>
              <a:rPr lang="en-GB" sz="2000" dirty="0" smtClean="0">
                <a:latin typeface="Arial" panose="020B0604020202020204" pitchFamily="34" charset="0"/>
                <a:cs typeface="Arial" panose="020B0604020202020204" pitchFamily="34" charset="0"/>
              </a:rPr>
              <a:t>More details can be found on the NHS England website:</a:t>
            </a:r>
          </a:p>
          <a:p>
            <a:r>
              <a:rPr lang="en-GB" sz="2000" u="sng" dirty="0" smtClean="0">
                <a:solidFill>
                  <a:srgbClr val="0000FF"/>
                </a:solidFill>
                <a:latin typeface="Arial" panose="020B0604020202020204" pitchFamily="34" charset="0"/>
                <a:cs typeface="Arial" panose="020B0604020202020204" pitchFamily="34" charset="0"/>
                <a:hlinkClick r:id="rId2"/>
              </a:rPr>
              <a:t>www.england.nhs.uk/vanguards</a:t>
            </a:r>
            <a:endParaRPr lang="en-GB" sz="2000" u="sng" dirty="0" smtClean="0">
              <a:solidFill>
                <a:srgbClr val="0000FF"/>
              </a:solidFill>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For more information on STP/ICSs:</a:t>
            </a:r>
          </a:p>
          <a:p>
            <a:r>
              <a:rPr lang="en-GB" sz="2000" u="sng" dirty="0" smtClean="0">
                <a:solidFill>
                  <a:srgbClr val="0000FF"/>
                </a:solidFill>
                <a:latin typeface="Arial" panose="020B0604020202020204" pitchFamily="34" charset="0"/>
                <a:cs typeface="Arial" panose="020B0604020202020204" pitchFamily="34" charset="0"/>
                <a:hlinkClick r:id="rId3"/>
              </a:rPr>
              <a:t>www.england.nhs.uk/systemchange</a:t>
            </a:r>
            <a:endParaRPr lang="en-GB" sz="2000" u="sng" dirty="0">
              <a:solidFill>
                <a:srgbClr val="0000FF"/>
              </a:solidFill>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You can contact me:</a:t>
            </a:r>
          </a:p>
          <a:p>
            <a:r>
              <a:rPr lang="en-GB" sz="2000" dirty="0" smtClean="0">
                <a:latin typeface="Arial" panose="020B0604020202020204" pitchFamily="34" charset="0"/>
                <a:cs typeface="Arial" panose="020B0604020202020204" pitchFamily="34" charset="0"/>
                <a:hlinkClick r:id="rId4"/>
              </a:rPr>
              <a:t>Julia.Grace@nhs.net</a:t>
            </a:r>
            <a:endParaRPr lang="en-GB" sz="2000" dirty="0" smtClean="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Or join the conversation on Twitter using the hashtag: </a:t>
            </a:r>
            <a:r>
              <a:rPr lang="en-GB" sz="2000" b="1" dirty="0" smtClean="0">
                <a:latin typeface="Arial" panose="020B0604020202020204" pitchFamily="34" charset="0"/>
                <a:cs typeface="Arial" panose="020B0604020202020204" pitchFamily="34" charset="0"/>
              </a:rPr>
              <a:t>#</a:t>
            </a:r>
            <a:r>
              <a:rPr lang="en-GB" sz="2000" b="1" dirty="0" err="1" smtClean="0">
                <a:latin typeface="Arial" panose="020B0604020202020204" pitchFamily="34" charset="0"/>
                <a:cs typeface="Arial" panose="020B0604020202020204" pitchFamily="34" charset="0"/>
              </a:rPr>
              <a:t>futureNHS</a:t>
            </a:r>
            <a:r>
              <a:rPr lang="en-GB" sz="2000" dirty="0" smtClean="0">
                <a:solidFill>
                  <a:srgbClr val="0070C0"/>
                </a:solidFill>
                <a:latin typeface="Arial" panose="020B0604020202020204" pitchFamily="34" charset="0"/>
                <a:cs typeface="Arial" panose="020B0604020202020204" pitchFamily="34" charset="0"/>
              </a:rPr>
              <a:t> </a:t>
            </a:r>
            <a:endParaRPr lang="en-GB" sz="2000" dirty="0">
              <a:solidFill>
                <a:srgbClr val="0070C0"/>
              </a:solidFill>
              <a:latin typeface="Arial" panose="020B0604020202020204" pitchFamily="34" charset="0"/>
              <a:cs typeface="Arial" panose="020B0604020202020204" pitchFamily="34" charset="0"/>
            </a:endParaRPr>
          </a:p>
        </p:txBody>
      </p:sp>
      <p:sp>
        <p:nvSpPr>
          <p:cNvPr id="6" name="Title 6"/>
          <p:cNvSpPr txBox="1">
            <a:spLocks/>
          </p:cNvSpPr>
          <p:nvPr/>
        </p:nvSpPr>
        <p:spPr>
          <a:xfrm>
            <a:off x="2" y="0"/>
            <a:ext cx="9143999" cy="874815"/>
          </a:xfrm>
          <a:prstGeom prst="rect">
            <a:avLst/>
          </a:prstGeom>
        </p:spPr>
        <p:txBody>
          <a:bodyPr vert="horz" lIns="91440" tIns="45720" rIns="91440" bIns="45720" rtlCol="0" anchor="t">
            <a:noAutofit/>
          </a:bodyPr>
          <a:lstStyle>
            <a:lvl1pPr algn="l" defTabSz="457200" rtl="0" eaLnBrk="1" latinLnBrk="0" hangingPunct="1">
              <a:spcBef>
                <a:spcPct val="0"/>
              </a:spcBef>
              <a:buNone/>
              <a:defRPr lang="en-GB" sz="3600" b="1" i="0" kern="1200" baseline="0" smtClean="0">
                <a:solidFill>
                  <a:schemeClr val="tx2"/>
                </a:solidFill>
                <a:latin typeface="Arial"/>
                <a:ea typeface="+mj-ea"/>
                <a:cs typeface="Arial"/>
              </a:defRPr>
            </a:lvl1pPr>
          </a:lstStyle>
          <a:p>
            <a:endParaRPr lang="en-GB" sz="2400" dirty="0">
              <a:solidFill>
                <a:srgbClr val="0070C0"/>
              </a:solidFill>
            </a:endParaRPr>
          </a:p>
        </p:txBody>
      </p:sp>
      <p:pic>
        <p:nvPicPr>
          <p:cNvPr id="7" name="Picture 1" descr="image001"/>
          <p:cNvPicPr>
            <a:picLocks noChangeAspect="1" noChangeArrowheads="1"/>
          </p:cNvPicPr>
          <p:nvPr/>
        </p:nvPicPr>
        <p:blipFill rotWithShape="1">
          <a:blip r:embed="rId5">
            <a:extLst>
              <a:ext uri="{28A0092B-C50C-407E-A947-70E740481C1C}">
                <a14:useLocalDpi xmlns:a14="http://schemas.microsoft.com/office/drawing/2010/main" val="0"/>
              </a:ext>
            </a:extLst>
          </a:blip>
          <a:srcRect l="6727" t="864" r="7641"/>
          <a:stretch/>
        </p:blipFill>
        <p:spPr bwMode="auto">
          <a:xfrm>
            <a:off x="4692971" y="1466546"/>
            <a:ext cx="3720457" cy="4233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76452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p:cNvSpPr/>
          <p:nvPr/>
        </p:nvSpPr>
        <p:spPr>
          <a:xfrm>
            <a:off x="1207976" y="1598690"/>
            <a:ext cx="6083300" cy="2612778"/>
          </a:xfrm>
          <a:prstGeom prst="ellipse">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b="1">
              <a:solidFill>
                <a:prstClr val="white"/>
              </a:solidFill>
            </a:endParaRPr>
          </a:p>
        </p:txBody>
      </p:sp>
      <p:sp>
        <p:nvSpPr>
          <p:cNvPr id="2" name="Title 1"/>
          <p:cNvSpPr>
            <a:spLocks noGrp="1"/>
          </p:cNvSpPr>
          <p:nvPr>
            <p:ph type="title"/>
          </p:nvPr>
        </p:nvSpPr>
        <p:spPr/>
        <p:txBody>
          <a:bodyPr>
            <a:noAutofit/>
          </a:bodyPr>
          <a:lstStyle/>
          <a:p>
            <a:r>
              <a:rPr lang="en-GB" sz="2800" dirty="0" smtClean="0"/>
              <a:t>… and the system has not changed enough to meet these needs</a:t>
            </a:r>
            <a:endParaRPr lang="en-GB" sz="2800" dirty="0"/>
          </a:p>
        </p:txBody>
      </p:sp>
      <p:sp>
        <p:nvSpPr>
          <p:cNvPr id="3" name="Slide Number Placeholder 2"/>
          <p:cNvSpPr>
            <a:spLocks noGrp="1"/>
          </p:cNvSpPr>
          <p:nvPr>
            <p:ph type="sldNum" sz="quarter" idx="10"/>
          </p:nvPr>
        </p:nvSpPr>
        <p:spPr/>
        <p:txBody>
          <a:bodyPr/>
          <a:lstStyle/>
          <a:p>
            <a:fld id="{902D5018-2030-2046-84FC-87E41EA86E42}" type="slidenum">
              <a:rPr lang="en-US" smtClean="0">
                <a:solidFill>
                  <a:srgbClr val="0072C6"/>
                </a:solidFill>
              </a:rPr>
              <a:pPr/>
              <a:t>3</a:t>
            </a:fld>
            <a:endParaRPr lang="en-US" dirty="0">
              <a:solidFill>
                <a:srgbClr val="0072C6"/>
              </a:solidFill>
            </a:endParaRPr>
          </a:p>
        </p:txBody>
      </p:sp>
      <p:sp>
        <p:nvSpPr>
          <p:cNvPr id="4" name="Content Placeholder 3"/>
          <p:cNvSpPr>
            <a:spLocks noGrp="1"/>
          </p:cNvSpPr>
          <p:nvPr>
            <p:ph idx="1"/>
          </p:nvPr>
        </p:nvSpPr>
        <p:spPr>
          <a:xfrm>
            <a:off x="320723" y="4823674"/>
            <a:ext cx="8536673" cy="1508205"/>
          </a:xfrm>
        </p:spPr>
        <p:txBody>
          <a:bodyPr>
            <a:normAutofit fontScale="77500" lnSpcReduction="20000"/>
          </a:bodyPr>
          <a:lstStyle/>
          <a:p>
            <a:r>
              <a:rPr lang="en-GB" dirty="0" smtClean="0"/>
              <a:t>Service provision is fragmented in multiple different types of organisations</a:t>
            </a:r>
          </a:p>
          <a:p>
            <a:r>
              <a:rPr lang="en-GB" dirty="0" smtClean="0"/>
              <a:t>Too often, these services don’t communicate effectively with each other</a:t>
            </a:r>
          </a:p>
          <a:p>
            <a:r>
              <a:rPr lang="en-GB" dirty="0" smtClean="0"/>
              <a:t>The totality of patients’ needs are not always understood by those serving them</a:t>
            </a:r>
          </a:p>
          <a:p>
            <a:r>
              <a:rPr lang="en-GB" dirty="0" smtClean="0"/>
              <a:t>Care is not always delivered in a person-centred way</a:t>
            </a:r>
          </a:p>
        </p:txBody>
      </p:sp>
      <p:sp>
        <p:nvSpPr>
          <p:cNvPr id="6" name="Oval 5"/>
          <p:cNvSpPr/>
          <p:nvPr/>
        </p:nvSpPr>
        <p:spPr>
          <a:xfrm>
            <a:off x="2175671" y="1904022"/>
            <a:ext cx="1440000" cy="720000"/>
          </a:xfrm>
          <a:prstGeom prst="ellipse">
            <a:avLst/>
          </a:prstGeom>
          <a:solidFill>
            <a:schemeClr val="tx2">
              <a:lumMod val="20000"/>
              <a:lumOff val="80000"/>
            </a:schemeClr>
          </a:solidFill>
          <a:ln>
            <a:solidFill>
              <a:schemeClr val="accent1">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smtClean="0">
                <a:solidFill>
                  <a:prstClr val="black">
                    <a:lumMod val="95000"/>
                    <a:lumOff val="5000"/>
                  </a:prstClr>
                </a:solidFill>
              </a:rPr>
              <a:t>Voluntary Sector</a:t>
            </a:r>
            <a:endParaRPr lang="en-GB" sz="1200" b="1" dirty="0">
              <a:solidFill>
                <a:prstClr val="black">
                  <a:lumMod val="95000"/>
                  <a:lumOff val="5000"/>
                </a:prstClr>
              </a:solidFill>
            </a:endParaRPr>
          </a:p>
        </p:txBody>
      </p:sp>
      <p:sp>
        <p:nvSpPr>
          <p:cNvPr id="7" name="Oval 6"/>
          <p:cNvSpPr/>
          <p:nvPr/>
        </p:nvSpPr>
        <p:spPr>
          <a:xfrm>
            <a:off x="821715" y="2545080"/>
            <a:ext cx="1440000" cy="720000"/>
          </a:xfrm>
          <a:prstGeom prst="ellipse">
            <a:avLst/>
          </a:prstGeom>
          <a:solidFill>
            <a:schemeClr val="tx2">
              <a:lumMod val="20000"/>
              <a:lumOff val="80000"/>
            </a:schemeClr>
          </a:solidFill>
          <a:ln>
            <a:solidFill>
              <a:schemeClr val="accent1">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smtClean="0">
                <a:solidFill>
                  <a:prstClr val="black">
                    <a:lumMod val="95000"/>
                    <a:lumOff val="5000"/>
                  </a:prstClr>
                </a:solidFill>
              </a:rPr>
              <a:t>Hospital</a:t>
            </a:r>
            <a:endParaRPr lang="en-GB" sz="1200" b="1" dirty="0">
              <a:solidFill>
                <a:prstClr val="black">
                  <a:lumMod val="95000"/>
                  <a:lumOff val="5000"/>
                </a:prstClr>
              </a:solidFill>
            </a:endParaRPr>
          </a:p>
        </p:txBody>
      </p:sp>
      <p:sp>
        <p:nvSpPr>
          <p:cNvPr id="8" name="Oval 7"/>
          <p:cNvSpPr/>
          <p:nvPr/>
        </p:nvSpPr>
        <p:spPr>
          <a:xfrm>
            <a:off x="4883583" y="3186138"/>
            <a:ext cx="1440000" cy="720000"/>
          </a:xfrm>
          <a:prstGeom prst="ellipse">
            <a:avLst/>
          </a:prstGeom>
          <a:solidFill>
            <a:schemeClr val="tx2">
              <a:lumMod val="20000"/>
              <a:lumOff val="80000"/>
            </a:schemeClr>
          </a:solidFill>
          <a:ln>
            <a:solidFill>
              <a:schemeClr val="accent1">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smtClean="0">
                <a:solidFill>
                  <a:prstClr val="black">
                    <a:lumMod val="95000"/>
                    <a:lumOff val="5000"/>
                  </a:prstClr>
                </a:solidFill>
              </a:rPr>
              <a:t>Care Homes</a:t>
            </a:r>
            <a:endParaRPr lang="en-GB" sz="1200" b="1" dirty="0">
              <a:solidFill>
                <a:prstClr val="black">
                  <a:lumMod val="95000"/>
                  <a:lumOff val="5000"/>
                </a:prstClr>
              </a:solidFill>
            </a:endParaRPr>
          </a:p>
        </p:txBody>
      </p:sp>
      <p:sp>
        <p:nvSpPr>
          <p:cNvPr id="9" name="Oval 8"/>
          <p:cNvSpPr/>
          <p:nvPr/>
        </p:nvSpPr>
        <p:spPr>
          <a:xfrm>
            <a:off x="3529627" y="1262964"/>
            <a:ext cx="1440000" cy="720000"/>
          </a:xfrm>
          <a:prstGeom prst="ellipse">
            <a:avLst/>
          </a:prstGeom>
          <a:solidFill>
            <a:schemeClr val="tx2">
              <a:lumMod val="20000"/>
              <a:lumOff val="80000"/>
            </a:schemeClr>
          </a:solidFill>
          <a:ln>
            <a:solidFill>
              <a:schemeClr val="accent1">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smtClean="0">
                <a:solidFill>
                  <a:prstClr val="black">
                    <a:lumMod val="95000"/>
                    <a:lumOff val="5000"/>
                  </a:prstClr>
                </a:solidFill>
              </a:rPr>
              <a:t>Domiciliary Care</a:t>
            </a:r>
            <a:endParaRPr lang="en-GB" sz="1200" b="1" dirty="0">
              <a:solidFill>
                <a:prstClr val="black">
                  <a:lumMod val="95000"/>
                  <a:lumOff val="5000"/>
                </a:prstClr>
              </a:solidFill>
            </a:endParaRPr>
          </a:p>
        </p:txBody>
      </p:sp>
      <p:sp>
        <p:nvSpPr>
          <p:cNvPr id="11" name="Oval 10"/>
          <p:cNvSpPr/>
          <p:nvPr/>
        </p:nvSpPr>
        <p:spPr>
          <a:xfrm>
            <a:off x="6237538" y="2545080"/>
            <a:ext cx="1440000" cy="720000"/>
          </a:xfrm>
          <a:prstGeom prst="ellipse">
            <a:avLst/>
          </a:prstGeom>
          <a:solidFill>
            <a:schemeClr val="tx2">
              <a:lumMod val="20000"/>
              <a:lumOff val="80000"/>
            </a:schemeClr>
          </a:solidFill>
          <a:ln>
            <a:solidFill>
              <a:schemeClr val="accent1">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smtClean="0">
                <a:solidFill>
                  <a:prstClr val="black">
                    <a:lumMod val="95000"/>
                    <a:lumOff val="5000"/>
                  </a:prstClr>
                </a:solidFill>
              </a:rPr>
              <a:t>Mental Health services</a:t>
            </a:r>
            <a:endParaRPr lang="en-GB" sz="1200" b="1" dirty="0">
              <a:solidFill>
                <a:prstClr val="black">
                  <a:lumMod val="95000"/>
                  <a:lumOff val="5000"/>
                </a:prstClr>
              </a:solidFill>
            </a:endParaRPr>
          </a:p>
        </p:txBody>
      </p:sp>
      <p:sp>
        <p:nvSpPr>
          <p:cNvPr id="12" name="Oval 11"/>
          <p:cNvSpPr/>
          <p:nvPr/>
        </p:nvSpPr>
        <p:spPr>
          <a:xfrm>
            <a:off x="3529627" y="3827194"/>
            <a:ext cx="1440000" cy="720000"/>
          </a:xfrm>
          <a:prstGeom prst="ellipse">
            <a:avLst/>
          </a:prstGeom>
          <a:solidFill>
            <a:schemeClr val="tx2">
              <a:lumMod val="20000"/>
              <a:lumOff val="80000"/>
            </a:schemeClr>
          </a:solidFill>
          <a:ln>
            <a:solidFill>
              <a:schemeClr val="accent1">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smtClean="0">
                <a:solidFill>
                  <a:prstClr val="black">
                    <a:lumMod val="95000"/>
                    <a:lumOff val="5000"/>
                  </a:prstClr>
                </a:solidFill>
              </a:rPr>
              <a:t>Primary care</a:t>
            </a:r>
            <a:endParaRPr lang="en-GB" sz="1200" b="1" dirty="0">
              <a:solidFill>
                <a:prstClr val="black">
                  <a:lumMod val="95000"/>
                  <a:lumOff val="5000"/>
                </a:prstClr>
              </a:solidFill>
            </a:endParaRPr>
          </a:p>
        </p:txBody>
      </p:sp>
      <p:sp>
        <p:nvSpPr>
          <p:cNvPr id="13" name="Oval 12"/>
          <p:cNvSpPr/>
          <p:nvPr/>
        </p:nvSpPr>
        <p:spPr>
          <a:xfrm>
            <a:off x="4883583" y="1904022"/>
            <a:ext cx="1440000" cy="720000"/>
          </a:xfrm>
          <a:prstGeom prst="ellipse">
            <a:avLst/>
          </a:prstGeom>
          <a:solidFill>
            <a:schemeClr val="tx2">
              <a:lumMod val="20000"/>
              <a:lumOff val="80000"/>
            </a:schemeClr>
          </a:solidFill>
          <a:ln>
            <a:solidFill>
              <a:schemeClr val="accent1">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smtClean="0">
                <a:solidFill>
                  <a:prstClr val="black">
                    <a:lumMod val="95000"/>
                    <a:lumOff val="5000"/>
                  </a:prstClr>
                </a:solidFill>
              </a:rPr>
              <a:t>Nursing Homes</a:t>
            </a:r>
            <a:endParaRPr lang="en-GB" sz="1200" b="1" dirty="0">
              <a:solidFill>
                <a:prstClr val="black">
                  <a:lumMod val="95000"/>
                  <a:lumOff val="5000"/>
                </a:prstClr>
              </a:solidFill>
            </a:endParaRPr>
          </a:p>
        </p:txBody>
      </p:sp>
      <p:sp>
        <p:nvSpPr>
          <p:cNvPr id="14" name="Oval 13"/>
          <p:cNvSpPr/>
          <p:nvPr/>
        </p:nvSpPr>
        <p:spPr>
          <a:xfrm>
            <a:off x="2175671" y="3186138"/>
            <a:ext cx="1440000" cy="720000"/>
          </a:xfrm>
          <a:prstGeom prst="ellipse">
            <a:avLst/>
          </a:prstGeom>
          <a:solidFill>
            <a:schemeClr val="tx2">
              <a:lumMod val="20000"/>
              <a:lumOff val="80000"/>
            </a:schemeClr>
          </a:solidFill>
          <a:ln>
            <a:solidFill>
              <a:schemeClr val="accent1">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smtClean="0">
                <a:solidFill>
                  <a:prstClr val="black">
                    <a:lumMod val="95000"/>
                    <a:lumOff val="5000"/>
                  </a:prstClr>
                </a:solidFill>
              </a:rPr>
              <a:t>NHS 111</a:t>
            </a:r>
            <a:endParaRPr lang="en-GB" sz="1200" b="1" dirty="0">
              <a:solidFill>
                <a:prstClr val="black">
                  <a:lumMod val="95000"/>
                  <a:lumOff val="5000"/>
                </a:prstClr>
              </a:solidFill>
            </a:endParaRPr>
          </a:p>
        </p:txBody>
      </p:sp>
      <p:sp>
        <p:nvSpPr>
          <p:cNvPr id="15" name="Rounded Rectangle 14"/>
          <p:cNvSpPr/>
          <p:nvPr/>
        </p:nvSpPr>
        <p:spPr>
          <a:xfrm>
            <a:off x="3121183" y="2464683"/>
            <a:ext cx="2256887" cy="880792"/>
          </a:xfrm>
          <a:prstGeom prst="roundRect">
            <a:avLst/>
          </a:prstGeom>
          <a:solidFill>
            <a:srgbClr val="FFC000"/>
          </a:solidFill>
          <a:ln>
            <a:solidFill>
              <a:schemeClr val="tx2">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smtClean="0">
                <a:solidFill>
                  <a:prstClr val="black">
                    <a:lumMod val="95000"/>
                    <a:lumOff val="5000"/>
                  </a:prstClr>
                </a:solidFill>
              </a:rPr>
              <a:t>Patient</a:t>
            </a:r>
            <a:endParaRPr lang="en-GB" sz="2400" b="1" dirty="0">
              <a:solidFill>
                <a:prstClr val="black">
                  <a:lumMod val="95000"/>
                  <a:lumOff val="5000"/>
                </a:prstClr>
              </a:solidFill>
            </a:endParaRPr>
          </a:p>
        </p:txBody>
      </p:sp>
    </p:spTree>
    <p:extLst>
      <p:ext uri="{BB962C8B-B14F-4D97-AF65-F5344CB8AC3E}">
        <p14:creationId xmlns:p14="http://schemas.microsoft.com/office/powerpoint/2010/main" val="2288451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GB" sz="2400" dirty="0" smtClean="0"/>
              <a:t>There is a shared consensus that integrating care is imperative to meeting these challenges</a:t>
            </a:r>
            <a:endParaRPr lang="en-GB" sz="2400" dirty="0"/>
          </a:p>
        </p:txBody>
      </p:sp>
      <p:sp>
        <p:nvSpPr>
          <p:cNvPr id="3" name="Slide Number Placeholder 2"/>
          <p:cNvSpPr>
            <a:spLocks noGrp="1"/>
          </p:cNvSpPr>
          <p:nvPr>
            <p:ph type="sldNum" sz="quarter" idx="10"/>
          </p:nvPr>
        </p:nvSpPr>
        <p:spPr/>
        <p:txBody>
          <a:bodyPr/>
          <a:lstStyle/>
          <a:p>
            <a:fld id="{902D5018-2030-2046-84FC-87E41EA86E42}" type="slidenum">
              <a:rPr lang="en-US" smtClean="0"/>
              <a:pPr/>
              <a:t>4</a:t>
            </a:fld>
            <a:endParaRPr lang="en-US" dirty="0"/>
          </a:p>
        </p:txBody>
      </p:sp>
      <p:sp>
        <p:nvSpPr>
          <p:cNvPr id="20" name="Content Placeholder 19"/>
          <p:cNvSpPr>
            <a:spLocks noGrp="1"/>
          </p:cNvSpPr>
          <p:nvPr>
            <p:ph idx="1"/>
          </p:nvPr>
        </p:nvSpPr>
        <p:spPr>
          <a:xfrm>
            <a:off x="457200" y="1276544"/>
            <a:ext cx="7974378" cy="4839249"/>
          </a:xfrm>
        </p:spPr>
        <p:txBody>
          <a:bodyPr>
            <a:normAutofit/>
          </a:bodyPr>
          <a:lstStyle/>
          <a:p>
            <a:pPr marL="0" indent="0">
              <a:buNone/>
            </a:pPr>
            <a:r>
              <a:rPr lang="en-GB" sz="2200" dirty="0" smtClean="0"/>
              <a:t>Integrating services between providers offers us the opportunity to close the three gaps identified in the Five Year Forward View…</a:t>
            </a:r>
            <a:endParaRPr lang="en-GB" sz="2200" dirty="0"/>
          </a:p>
        </p:txBody>
      </p:sp>
      <p:sp>
        <p:nvSpPr>
          <p:cNvPr id="17" name="Rectangle 16"/>
          <p:cNvSpPr/>
          <p:nvPr/>
        </p:nvSpPr>
        <p:spPr>
          <a:xfrm>
            <a:off x="2811828" y="5276248"/>
            <a:ext cx="5619750" cy="1077218"/>
          </a:xfrm>
          <a:prstGeom prst="rect">
            <a:avLst/>
          </a:prstGeom>
        </p:spPr>
        <p:txBody>
          <a:bodyPr wrap="square" anchor="ctr" anchorCtr="0">
            <a:noAutofit/>
          </a:bodyPr>
          <a:lstStyle/>
          <a:p>
            <a:pPr lvl="1"/>
            <a:endParaRPr lang="en-GB" sz="1600" dirty="0">
              <a:solidFill>
                <a:prstClr val="black"/>
              </a:solidFill>
            </a:endParaRPr>
          </a:p>
        </p:txBody>
      </p:sp>
      <p:sp>
        <p:nvSpPr>
          <p:cNvPr id="18" name="Rectangle 17"/>
          <p:cNvSpPr/>
          <p:nvPr/>
        </p:nvSpPr>
        <p:spPr>
          <a:xfrm>
            <a:off x="-960000" y="1628173"/>
            <a:ext cx="5619750" cy="1077218"/>
          </a:xfrm>
          <a:prstGeom prst="rect">
            <a:avLst/>
          </a:prstGeom>
        </p:spPr>
        <p:txBody>
          <a:bodyPr wrap="square" anchor="ctr" anchorCtr="0">
            <a:noAutofit/>
          </a:bodyPr>
          <a:lstStyle/>
          <a:p>
            <a:pPr lvl="1"/>
            <a:endParaRPr lang="en-GB" sz="1600" dirty="0">
              <a:solidFill>
                <a:prstClr val="black"/>
              </a:solidFill>
            </a:endParaRPr>
          </a:p>
        </p:txBody>
      </p:sp>
      <p:grpSp>
        <p:nvGrpSpPr>
          <p:cNvPr id="6" name="Group 5"/>
          <p:cNvGrpSpPr/>
          <p:nvPr/>
        </p:nvGrpSpPr>
        <p:grpSpPr>
          <a:xfrm>
            <a:off x="554598" y="2566714"/>
            <a:ext cx="7920000" cy="1155942"/>
            <a:chOff x="730994" y="2481960"/>
            <a:chExt cx="6671346" cy="884445"/>
          </a:xfrm>
        </p:grpSpPr>
        <p:sp>
          <p:nvSpPr>
            <p:cNvPr id="7" name="Rectangle 6"/>
            <p:cNvSpPr/>
            <p:nvPr/>
          </p:nvSpPr>
          <p:spPr>
            <a:xfrm>
              <a:off x="1829022" y="2481960"/>
              <a:ext cx="5573318" cy="884445"/>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solidFill>
                  <a:prstClr val="white"/>
                </a:solidFill>
              </a:endParaRPr>
            </a:p>
          </p:txBody>
        </p:sp>
        <p:sp>
          <p:nvSpPr>
            <p:cNvPr id="8" name="Pentagon 7"/>
            <p:cNvSpPr/>
            <p:nvPr/>
          </p:nvSpPr>
          <p:spPr>
            <a:xfrm>
              <a:off x="730994" y="2481960"/>
              <a:ext cx="1718345" cy="884445"/>
            </a:xfrm>
            <a:prstGeom prst="homePlate">
              <a:avLst>
                <a:gd name="adj" fmla="val 17912"/>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Ins="0" rtlCol="0" anchor="ctr"/>
            <a:lstStyle/>
            <a:p>
              <a:r>
                <a:rPr lang="en-GB" b="1" dirty="0">
                  <a:solidFill>
                    <a:prstClr val="white"/>
                  </a:solidFill>
                </a:rPr>
                <a:t>Health and </a:t>
              </a:r>
              <a:r>
                <a:rPr lang="en-GB" b="1" dirty="0" smtClean="0">
                  <a:solidFill>
                    <a:prstClr val="white"/>
                  </a:solidFill>
                </a:rPr>
                <a:t>wellbeing</a:t>
              </a:r>
              <a:endParaRPr lang="en-GB" b="1" dirty="0">
                <a:solidFill>
                  <a:prstClr val="white"/>
                </a:solidFill>
              </a:endParaRPr>
            </a:p>
          </p:txBody>
        </p:sp>
        <p:sp>
          <p:nvSpPr>
            <p:cNvPr id="19" name="Rectangle 18"/>
            <p:cNvSpPr/>
            <p:nvPr/>
          </p:nvSpPr>
          <p:spPr>
            <a:xfrm>
              <a:off x="2191538" y="2481960"/>
              <a:ext cx="5204354" cy="884445"/>
            </a:xfrm>
            <a:prstGeom prst="rect">
              <a:avLst/>
            </a:prstGeom>
          </p:spPr>
          <p:txBody>
            <a:bodyPr wrap="square" anchor="ctr" anchorCtr="0">
              <a:noAutofit/>
            </a:bodyPr>
            <a:lstStyle/>
            <a:p>
              <a:pPr lvl="1"/>
              <a:r>
                <a:rPr lang="en-GB" sz="1600" dirty="0">
                  <a:solidFill>
                    <a:prstClr val="black"/>
                  </a:solidFill>
                </a:rPr>
                <a:t>Provide more services in the community to promote wellbeing and prevent illness, as well as supporting those living with long-term conditions to confidently self-manage.</a:t>
              </a:r>
              <a:endParaRPr lang="en-GB" sz="1400" dirty="0">
                <a:solidFill>
                  <a:prstClr val="black"/>
                </a:solidFill>
              </a:endParaRPr>
            </a:p>
          </p:txBody>
        </p:sp>
      </p:grpSp>
      <p:grpSp>
        <p:nvGrpSpPr>
          <p:cNvPr id="9" name="Group 8"/>
          <p:cNvGrpSpPr/>
          <p:nvPr/>
        </p:nvGrpSpPr>
        <p:grpSpPr>
          <a:xfrm>
            <a:off x="554598" y="3807674"/>
            <a:ext cx="7920000" cy="1155943"/>
            <a:chOff x="737536" y="3573887"/>
            <a:chExt cx="6664804" cy="884446"/>
          </a:xfrm>
        </p:grpSpPr>
        <p:sp>
          <p:nvSpPr>
            <p:cNvPr id="21" name="Rectangle 20"/>
            <p:cNvSpPr/>
            <p:nvPr/>
          </p:nvSpPr>
          <p:spPr>
            <a:xfrm>
              <a:off x="1829119" y="3573887"/>
              <a:ext cx="5573221" cy="884445"/>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solidFill>
                  <a:prstClr val="white"/>
                </a:solidFill>
              </a:endParaRPr>
            </a:p>
          </p:txBody>
        </p:sp>
        <p:sp>
          <p:nvSpPr>
            <p:cNvPr id="22" name="Pentagon 21"/>
            <p:cNvSpPr/>
            <p:nvPr/>
          </p:nvSpPr>
          <p:spPr>
            <a:xfrm>
              <a:off x="737536" y="3573888"/>
              <a:ext cx="1718345" cy="884445"/>
            </a:xfrm>
            <a:prstGeom prst="homePlate">
              <a:avLst>
                <a:gd name="adj" fmla="val 17912"/>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Ins="0" rtlCol="0" anchor="ctr"/>
            <a:lstStyle/>
            <a:p>
              <a:r>
                <a:rPr lang="en-GB" b="1" dirty="0">
                  <a:solidFill>
                    <a:prstClr val="white"/>
                  </a:solidFill>
                </a:rPr>
                <a:t>Care </a:t>
              </a:r>
              <a:r>
                <a:rPr lang="en-GB" b="1" dirty="0" smtClean="0">
                  <a:solidFill>
                    <a:prstClr val="white"/>
                  </a:solidFill>
                </a:rPr>
                <a:t>and quality</a:t>
              </a:r>
              <a:endParaRPr lang="en-GB" b="1" dirty="0">
                <a:solidFill>
                  <a:prstClr val="white"/>
                </a:solidFill>
              </a:endParaRPr>
            </a:p>
          </p:txBody>
        </p:sp>
        <p:sp>
          <p:nvSpPr>
            <p:cNvPr id="23" name="Rectangle 22"/>
            <p:cNvSpPr/>
            <p:nvPr/>
          </p:nvSpPr>
          <p:spPr>
            <a:xfrm>
              <a:off x="2191142" y="3573888"/>
              <a:ext cx="5211198" cy="884445"/>
            </a:xfrm>
            <a:prstGeom prst="rect">
              <a:avLst/>
            </a:prstGeom>
          </p:spPr>
          <p:txBody>
            <a:bodyPr wrap="square" anchor="ctr" anchorCtr="0">
              <a:noAutofit/>
            </a:bodyPr>
            <a:lstStyle/>
            <a:p>
              <a:pPr lvl="1"/>
              <a:r>
                <a:rPr lang="en-GB" sz="1600" dirty="0">
                  <a:solidFill>
                    <a:prstClr val="black"/>
                  </a:solidFill>
                </a:rPr>
                <a:t>Improve the quality of care that patients using multiple services receive, and improve healthcare outcomes.</a:t>
              </a:r>
            </a:p>
          </p:txBody>
        </p:sp>
      </p:grpSp>
      <p:grpSp>
        <p:nvGrpSpPr>
          <p:cNvPr id="10" name="Group 9"/>
          <p:cNvGrpSpPr/>
          <p:nvPr/>
        </p:nvGrpSpPr>
        <p:grpSpPr>
          <a:xfrm>
            <a:off x="554598" y="5048635"/>
            <a:ext cx="7920000" cy="1155942"/>
            <a:chOff x="737536" y="4661743"/>
            <a:chExt cx="6671321" cy="884445"/>
          </a:xfrm>
        </p:grpSpPr>
        <p:sp>
          <p:nvSpPr>
            <p:cNvPr id="24" name="Rectangle 23"/>
            <p:cNvSpPr/>
            <p:nvPr/>
          </p:nvSpPr>
          <p:spPr>
            <a:xfrm>
              <a:off x="1835637" y="4661743"/>
              <a:ext cx="5573220" cy="884445"/>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solidFill>
                  <a:prstClr val="white"/>
                </a:solidFill>
              </a:endParaRPr>
            </a:p>
          </p:txBody>
        </p:sp>
        <p:sp>
          <p:nvSpPr>
            <p:cNvPr id="25" name="Pentagon 24"/>
            <p:cNvSpPr/>
            <p:nvPr/>
          </p:nvSpPr>
          <p:spPr>
            <a:xfrm>
              <a:off x="737536" y="4661743"/>
              <a:ext cx="1718345" cy="884445"/>
            </a:xfrm>
            <a:prstGeom prst="homePlate">
              <a:avLst>
                <a:gd name="adj" fmla="val 17912"/>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Ins="0" rtlCol="0" anchor="ctr"/>
            <a:lstStyle/>
            <a:p>
              <a:r>
                <a:rPr lang="en-GB" b="1" dirty="0" smtClean="0">
                  <a:solidFill>
                    <a:prstClr val="white"/>
                  </a:solidFill>
                </a:rPr>
                <a:t>Funding and efficiency</a:t>
              </a:r>
              <a:endParaRPr lang="en-GB" b="1" dirty="0">
                <a:solidFill>
                  <a:prstClr val="white"/>
                </a:solidFill>
              </a:endParaRPr>
            </a:p>
          </p:txBody>
        </p:sp>
        <p:sp>
          <p:nvSpPr>
            <p:cNvPr id="26" name="Rectangle 25"/>
            <p:cNvSpPr/>
            <p:nvPr/>
          </p:nvSpPr>
          <p:spPr>
            <a:xfrm>
              <a:off x="2192565" y="4661743"/>
              <a:ext cx="5209774" cy="884445"/>
            </a:xfrm>
            <a:prstGeom prst="rect">
              <a:avLst/>
            </a:prstGeom>
          </p:spPr>
          <p:txBody>
            <a:bodyPr wrap="square" anchor="ctr" anchorCtr="0">
              <a:noAutofit/>
            </a:bodyPr>
            <a:lstStyle/>
            <a:p>
              <a:pPr lvl="1"/>
              <a:r>
                <a:rPr lang="en-GB" sz="1600" dirty="0">
                  <a:solidFill>
                    <a:prstClr val="black"/>
                  </a:solidFill>
                </a:rPr>
                <a:t>More proactively manage the health needs of the population, moderating demand for health and services, making the whole system more efficient.</a:t>
              </a:r>
            </a:p>
          </p:txBody>
        </p:sp>
      </p:grpSp>
    </p:spTree>
    <p:extLst>
      <p:ext uri="{BB962C8B-B14F-4D97-AF65-F5344CB8AC3E}">
        <p14:creationId xmlns:p14="http://schemas.microsoft.com/office/powerpoint/2010/main" val="3966317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409825" y="3910114"/>
            <a:ext cx="5972175" cy="0"/>
          </a:xfrm>
          <a:prstGeom prst="line">
            <a:avLst/>
          </a:prstGeom>
          <a:ln w="19050">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2409825" y="4839481"/>
            <a:ext cx="5972175" cy="0"/>
          </a:xfrm>
          <a:prstGeom prst="line">
            <a:avLst/>
          </a:prstGeom>
          <a:ln w="19050">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409825" y="3025762"/>
            <a:ext cx="5972175" cy="0"/>
          </a:xfrm>
          <a:prstGeom prst="line">
            <a:avLst/>
          </a:prstGeom>
          <a:ln w="19050">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8" name="Isosceles Triangle 7"/>
          <p:cNvSpPr/>
          <p:nvPr/>
        </p:nvSpPr>
        <p:spPr>
          <a:xfrm>
            <a:off x="485775" y="2125762"/>
            <a:ext cx="3409950" cy="3600000"/>
          </a:xfrm>
          <a:prstGeom prst="triangle">
            <a:avLst/>
          </a:prstGeom>
          <a:solidFill>
            <a:schemeClr val="tx2">
              <a:lumMod val="20000"/>
              <a:lumOff val="80000"/>
            </a:schemeClr>
          </a:solidFill>
          <a:ln w="57150">
            <a:solidFill>
              <a:schemeClr val="bg1"/>
            </a:solidFill>
          </a:ln>
          <a:effectLst/>
        </p:spPr>
        <p:style>
          <a:lnRef idx="1">
            <a:schemeClr val="accent1"/>
          </a:lnRef>
          <a:fillRef idx="3">
            <a:schemeClr val="accent1"/>
          </a:fillRef>
          <a:effectRef idx="2">
            <a:schemeClr val="accent1"/>
          </a:effectRef>
          <a:fontRef idx="minor">
            <a:schemeClr val="lt1"/>
          </a:fontRef>
        </p:style>
        <p:txBody>
          <a:bodyPr lIns="0" rIns="0" bIns="252000" rtlCol="0" anchor="b"/>
          <a:lstStyle/>
          <a:p>
            <a:pPr algn="ctr"/>
            <a:r>
              <a:rPr lang="en-GB" sz="1200" b="1" dirty="0" smtClean="0">
                <a:solidFill>
                  <a:sysClr val="windowText" lastClr="000000"/>
                </a:solidFill>
              </a:rPr>
              <a:t>Whole </a:t>
            </a:r>
          </a:p>
          <a:p>
            <a:pPr algn="ctr"/>
            <a:r>
              <a:rPr lang="en-GB" sz="1200" b="1" dirty="0" smtClean="0">
                <a:solidFill>
                  <a:sysClr val="windowText" lastClr="000000"/>
                </a:solidFill>
              </a:rPr>
              <a:t>Population</a:t>
            </a:r>
            <a:endParaRPr lang="en-GB" sz="1200" b="1" dirty="0">
              <a:solidFill>
                <a:sysClr val="windowText" lastClr="000000"/>
              </a:solidFill>
            </a:endParaRPr>
          </a:p>
        </p:txBody>
      </p:sp>
      <p:sp>
        <p:nvSpPr>
          <p:cNvPr id="2" name="Title 1"/>
          <p:cNvSpPr>
            <a:spLocks noGrp="1"/>
          </p:cNvSpPr>
          <p:nvPr>
            <p:ph type="title"/>
          </p:nvPr>
        </p:nvSpPr>
        <p:spPr>
          <a:xfrm>
            <a:off x="439473" y="512988"/>
            <a:ext cx="7338861" cy="667725"/>
          </a:xfrm>
        </p:spPr>
        <p:txBody>
          <a:bodyPr>
            <a:noAutofit/>
          </a:bodyPr>
          <a:lstStyle/>
          <a:p>
            <a:r>
              <a:rPr lang="en-GB" sz="2400" dirty="0" smtClean="0"/>
              <a:t>Integrated care means taking a whole populations approach, getting upstream to prevent illness and moderate deterioration</a:t>
            </a:r>
            <a:endParaRPr lang="en-GB" sz="2400" dirty="0"/>
          </a:p>
        </p:txBody>
      </p:sp>
      <p:sp>
        <p:nvSpPr>
          <p:cNvPr id="3" name="Slide Number Placeholder 2"/>
          <p:cNvSpPr>
            <a:spLocks noGrp="1"/>
          </p:cNvSpPr>
          <p:nvPr>
            <p:ph type="sldNum" sz="quarter" idx="10"/>
          </p:nvPr>
        </p:nvSpPr>
        <p:spPr/>
        <p:txBody>
          <a:bodyPr/>
          <a:lstStyle/>
          <a:p>
            <a:fld id="{902D5018-2030-2046-84FC-87E41EA86E42}" type="slidenum">
              <a:rPr lang="en-US" smtClean="0">
                <a:solidFill>
                  <a:srgbClr val="0072C6"/>
                </a:solidFill>
              </a:rPr>
              <a:pPr/>
              <a:t>5</a:t>
            </a:fld>
            <a:endParaRPr lang="en-US" dirty="0">
              <a:solidFill>
                <a:srgbClr val="0072C6"/>
              </a:solidFill>
            </a:endParaRPr>
          </a:p>
        </p:txBody>
      </p:sp>
      <p:sp>
        <p:nvSpPr>
          <p:cNvPr id="5" name="Isosceles Triangle 4"/>
          <p:cNvSpPr/>
          <p:nvPr/>
        </p:nvSpPr>
        <p:spPr>
          <a:xfrm>
            <a:off x="914400" y="2125762"/>
            <a:ext cx="2552700" cy="2700000"/>
          </a:xfrm>
          <a:prstGeom prst="triangle">
            <a:avLst/>
          </a:prstGeom>
          <a:solidFill>
            <a:schemeClr val="tx2">
              <a:lumMod val="40000"/>
              <a:lumOff val="60000"/>
            </a:schemeClr>
          </a:solidFill>
          <a:ln w="57150">
            <a:solidFill>
              <a:schemeClr val="bg1"/>
            </a:solidFill>
          </a:ln>
          <a:effectLst/>
        </p:spPr>
        <p:style>
          <a:lnRef idx="1">
            <a:schemeClr val="accent1"/>
          </a:lnRef>
          <a:fillRef idx="3">
            <a:schemeClr val="accent1"/>
          </a:fillRef>
          <a:effectRef idx="2">
            <a:schemeClr val="accent1"/>
          </a:effectRef>
          <a:fontRef idx="minor">
            <a:schemeClr val="lt1"/>
          </a:fontRef>
        </p:style>
        <p:txBody>
          <a:bodyPr lIns="0" rIns="0" bIns="252000" rtlCol="0" anchor="b"/>
          <a:lstStyle/>
          <a:p>
            <a:pPr algn="ctr"/>
            <a:r>
              <a:rPr lang="en-GB" sz="1200" b="1" dirty="0" smtClean="0">
                <a:solidFill>
                  <a:sysClr val="windowText" lastClr="000000"/>
                </a:solidFill>
              </a:rPr>
              <a:t>Urgent Care Needs</a:t>
            </a:r>
            <a:endParaRPr lang="en-GB" sz="1200" b="1" dirty="0">
              <a:solidFill>
                <a:sysClr val="windowText" lastClr="000000"/>
              </a:solidFill>
            </a:endParaRPr>
          </a:p>
        </p:txBody>
      </p:sp>
      <p:sp>
        <p:nvSpPr>
          <p:cNvPr id="6" name="Isosceles Triangle 5"/>
          <p:cNvSpPr/>
          <p:nvPr/>
        </p:nvSpPr>
        <p:spPr>
          <a:xfrm>
            <a:off x="1344750" y="2125762"/>
            <a:ext cx="1692000" cy="1800000"/>
          </a:xfrm>
          <a:prstGeom prst="triangle">
            <a:avLst/>
          </a:prstGeom>
          <a:solidFill>
            <a:schemeClr val="tx2">
              <a:lumMod val="60000"/>
              <a:lumOff val="40000"/>
            </a:schemeClr>
          </a:solidFill>
          <a:ln w="57150">
            <a:solidFill>
              <a:schemeClr val="bg1"/>
            </a:solidFill>
          </a:ln>
          <a:effectLst/>
        </p:spPr>
        <p:style>
          <a:lnRef idx="1">
            <a:schemeClr val="accent1"/>
          </a:lnRef>
          <a:fillRef idx="3">
            <a:schemeClr val="accent1"/>
          </a:fillRef>
          <a:effectRef idx="2">
            <a:schemeClr val="accent1"/>
          </a:effectRef>
          <a:fontRef idx="minor">
            <a:schemeClr val="lt1"/>
          </a:fontRef>
        </p:style>
        <p:txBody>
          <a:bodyPr lIns="0" rIns="0" bIns="252000" rtlCol="0" anchor="b"/>
          <a:lstStyle/>
          <a:p>
            <a:pPr algn="ctr"/>
            <a:r>
              <a:rPr lang="en-GB" sz="1200" b="1" dirty="0" smtClean="0">
                <a:solidFill>
                  <a:sysClr val="windowText" lastClr="000000"/>
                </a:solidFill>
              </a:rPr>
              <a:t>Ongoing Care Needs</a:t>
            </a:r>
            <a:endParaRPr lang="en-GB" sz="1200" b="1" dirty="0">
              <a:solidFill>
                <a:sysClr val="windowText" lastClr="000000"/>
              </a:solidFill>
            </a:endParaRPr>
          </a:p>
        </p:txBody>
      </p:sp>
      <p:sp>
        <p:nvSpPr>
          <p:cNvPr id="7" name="Isosceles Triangle 6"/>
          <p:cNvSpPr/>
          <p:nvPr/>
        </p:nvSpPr>
        <p:spPr>
          <a:xfrm>
            <a:off x="1758750" y="2125762"/>
            <a:ext cx="864000" cy="900000"/>
          </a:xfrm>
          <a:prstGeom prst="triangle">
            <a:avLst/>
          </a:prstGeom>
          <a:solidFill>
            <a:schemeClr val="tx2"/>
          </a:solidFill>
          <a:ln w="57150">
            <a:solidFill>
              <a:schemeClr val="bg1"/>
            </a:solidFill>
          </a:ln>
          <a:effectLst/>
        </p:spPr>
        <p:style>
          <a:lnRef idx="1">
            <a:schemeClr val="accent1"/>
          </a:lnRef>
          <a:fillRef idx="3">
            <a:schemeClr val="accent1"/>
          </a:fillRef>
          <a:effectRef idx="2">
            <a:schemeClr val="accent1"/>
          </a:effectRef>
          <a:fontRef idx="minor">
            <a:schemeClr val="lt1"/>
          </a:fontRef>
        </p:style>
        <p:txBody>
          <a:bodyPr bIns="252000" rtlCol="0" anchor="b"/>
          <a:lstStyle/>
          <a:p>
            <a:pPr algn="ctr"/>
            <a:endParaRPr lang="en-GB" sz="1200" b="1" dirty="0">
              <a:solidFill>
                <a:prstClr val="white"/>
              </a:solidFill>
            </a:endParaRPr>
          </a:p>
        </p:txBody>
      </p:sp>
      <p:sp>
        <p:nvSpPr>
          <p:cNvPr id="9" name="Rectangle 8"/>
          <p:cNvSpPr/>
          <p:nvPr/>
        </p:nvSpPr>
        <p:spPr>
          <a:xfrm>
            <a:off x="1003108" y="2306829"/>
            <a:ext cx="854734" cy="461665"/>
          </a:xfrm>
          <a:prstGeom prst="rect">
            <a:avLst/>
          </a:prstGeom>
        </p:spPr>
        <p:txBody>
          <a:bodyPr wrap="square">
            <a:spAutoFit/>
          </a:bodyPr>
          <a:lstStyle/>
          <a:p>
            <a:pPr algn="ctr"/>
            <a:r>
              <a:rPr lang="en-GB" sz="1200" b="1" dirty="0">
                <a:solidFill>
                  <a:sysClr val="windowText" lastClr="000000"/>
                </a:solidFill>
              </a:rPr>
              <a:t>Highest Needs</a:t>
            </a:r>
          </a:p>
        </p:txBody>
      </p:sp>
      <p:cxnSp>
        <p:nvCxnSpPr>
          <p:cNvPr id="11" name="Straight Connector 10"/>
          <p:cNvCxnSpPr/>
          <p:nvPr/>
        </p:nvCxnSpPr>
        <p:spPr>
          <a:xfrm>
            <a:off x="1758750" y="2575762"/>
            <a:ext cx="346275" cy="23083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2566850" y="2339512"/>
            <a:ext cx="5815150" cy="523220"/>
          </a:xfrm>
          <a:prstGeom prst="rect">
            <a:avLst/>
          </a:prstGeom>
          <a:noFill/>
        </p:spPr>
        <p:txBody>
          <a:bodyPr wrap="square" rtlCol="0">
            <a:spAutoFit/>
          </a:bodyPr>
          <a:lstStyle/>
          <a:p>
            <a:pPr marL="174625" indent="-174625">
              <a:spcBef>
                <a:spcPct val="20000"/>
              </a:spcBef>
              <a:buClr>
                <a:srgbClr val="0072C6"/>
              </a:buClr>
              <a:buFont typeface="Arial"/>
              <a:buChar char="•"/>
            </a:pPr>
            <a:r>
              <a:rPr lang="en-GB" sz="1400" dirty="0">
                <a:solidFill>
                  <a:prstClr val="black"/>
                </a:solidFill>
              </a:rPr>
              <a:t>B</a:t>
            </a:r>
            <a:r>
              <a:rPr lang="en-GB" sz="1400" dirty="0" smtClean="0">
                <a:solidFill>
                  <a:prstClr val="black"/>
                </a:solidFill>
              </a:rPr>
              <a:t>etter </a:t>
            </a:r>
            <a:r>
              <a:rPr lang="en-GB" sz="1400" dirty="0">
                <a:solidFill>
                  <a:prstClr val="black"/>
                </a:solidFill>
              </a:rPr>
              <a:t>case management to manage </a:t>
            </a:r>
            <a:r>
              <a:rPr lang="en-GB" sz="1400" dirty="0" smtClean="0">
                <a:solidFill>
                  <a:prstClr val="black"/>
                </a:solidFill>
              </a:rPr>
              <a:t>complex needs </a:t>
            </a:r>
            <a:r>
              <a:rPr lang="en-GB" sz="1400" dirty="0">
                <a:solidFill>
                  <a:prstClr val="black"/>
                </a:solidFill>
              </a:rPr>
              <a:t>in the </a:t>
            </a:r>
            <a:r>
              <a:rPr lang="en-GB" sz="1400" dirty="0" smtClean="0">
                <a:solidFill>
                  <a:prstClr val="black"/>
                </a:solidFill>
              </a:rPr>
              <a:t>community, for example an </a:t>
            </a:r>
            <a:r>
              <a:rPr lang="en-GB" sz="1400" dirty="0">
                <a:solidFill>
                  <a:prstClr val="black"/>
                </a:solidFill>
              </a:rPr>
              <a:t>extensive care </a:t>
            </a:r>
            <a:r>
              <a:rPr lang="en-GB" sz="1400" dirty="0" smtClean="0">
                <a:solidFill>
                  <a:prstClr val="black"/>
                </a:solidFill>
              </a:rPr>
              <a:t>service.</a:t>
            </a:r>
            <a:endParaRPr lang="en-GB" sz="1400" dirty="0">
              <a:solidFill>
                <a:prstClr val="black"/>
              </a:solidFill>
            </a:endParaRPr>
          </a:p>
        </p:txBody>
      </p:sp>
      <p:sp>
        <p:nvSpPr>
          <p:cNvPr id="22" name="TextBox 21"/>
          <p:cNvSpPr txBox="1"/>
          <p:nvPr/>
        </p:nvSpPr>
        <p:spPr>
          <a:xfrm>
            <a:off x="3015582" y="3085137"/>
            <a:ext cx="5366417" cy="738664"/>
          </a:xfrm>
          <a:prstGeom prst="rect">
            <a:avLst/>
          </a:prstGeom>
          <a:noFill/>
        </p:spPr>
        <p:txBody>
          <a:bodyPr wrap="square" rtlCol="0">
            <a:spAutoFit/>
          </a:bodyPr>
          <a:lstStyle/>
          <a:p>
            <a:pPr marL="174625" indent="-174625">
              <a:spcBef>
                <a:spcPct val="20000"/>
              </a:spcBef>
              <a:buClr>
                <a:srgbClr val="0072C6"/>
              </a:buClr>
              <a:buFont typeface="Arial"/>
              <a:buChar char="•"/>
            </a:pPr>
            <a:r>
              <a:rPr lang="en-GB" sz="1400" dirty="0" smtClean="0">
                <a:solidFill>
                  <a:prstClr val="black"/>
                </a:solidFill>
              </a:rPr>
              <a:t>Broader </a:t>
            </a:r>
            <a:r>
              <a:rPr lang="en-GB" sz="1400" dirty="0">
                <a:solidFill>
                  <a:prstClr val="black"/>
                </a:solidFill>
              </a:rPr>
              <a:t>range of services provided in the community, </a:t>
            </a:r>
            <a:r>
              <a:rPr lang="en-GB" sz="1400" dirty="0" smtClean="0">
                <a:solidFill>
                  <a:prstClr val="black"/>
                </a:solidFill>
              </a:rPr>
              <a:t>achieved by service </a:t>
            </a:r>
            <a:r>
              <a:rPr lang="en-GB" sz="1400" dirty="0">
                <a:solidFill>
                  <a:prstClr val="black"/>
                </a:solidFill>
              </a:rPr>
              <a:t>providers formally </a:t>
            </a:r>
            <a:r>
              <a:rPr lang="en-GB" sz="1400" dirty="0" smtClean="0">
                <a:solidFill>
                  <a:prstClr val="black"/>
                </a:solidFill>
              </a:rPr>
              <a:t>collaborating, for example </a:t>
            </a:r>
            <a:r>
              <a:rPr lang="en-GB" sz="1400" dirty="0">
                <a:solidFill>
                  <a:prstClr val="black"/>
                </a:solidFill>
              </a:rPr>
              <a:t>multidisciplinary teams, social prescribing, patient </a:t>
            </a:r>
            <a:r>
              <a:rPr lang="en-GB" sz="1400" dirty="0" smtClean="0">
                <a:solidFill>
                  <a:prstClr val="black"/>
                </a:solidFill>
              </a:rPr>
              <a:t>activation.</a:t>
            </a:r>
            <a:endParaRPr lang="en-GB" sz="1400" dirty="0">
              <a:solidFill>
                <a:prstClr val="black"/>
              </a:solidFill>
            </a:endParaRPr>
          </a:p>
        </p:txBody>
      </p:sp>
      <p:sp>
        <p:nvSpPr>
          <p:cNvPr id="23" name="TextBox 22"/>
          <p:cNvSpPr txBox="1"/>
          <p:nvPr/>
        </p:nvSpPr>
        <p:spPr>
          <a:xfrm>
            <a:off x="3464315" y="3997012"/>
            <a:ext cx="4917683" cy="738664"/>
          </a:xfrm>
          <a:prstGeom prst="rect">
            <a:avLst/>
          </a:prstGeom>
          <a:noFill/>
        </p:spPr>
        <p:txBody>
          <a:bodyPr wrap="square" rtlCol="0">
            <a:spAutoFit/>
          </a:bodyPr>
          <a:lstStyle/>
          <a:p>
            <a:pPr marL="174625" indent="-174625">
              <a:spcBef>
                <a:spcPct val="20000"/>
              </a:spcBef>
              <a:buClr>
                <a:srgbClr val="0072C6"/>
              </a:buClr>
              <a:buFont typeface="Arial"/>
              <a:buChar char="•"/>
            </a:pPr>
            <a:r>
              <a:rPr lang="en-GB" sz="1400" dirty="0">
                <a:solidFill>
                  <a:prstClr val="black"/>
                </a:solidFill>
              </a:rPr>
              <a:t>Provides a more coherent and effective local network of urgent care, including enhanced primary care and out of hours </a:t>
            </a:r>
            <a:r>
              <a:rPr lang="en-GB" sz="1400" dirty="0" smtClean="0">
                <a:solidFill>
                  <a:prstClr val="black"/>
                </a:solidFill>
              </a:rPr>
              <a:t>offer.</a:t>
            </a:r>
            <a:endParaRPr lang="en-GB" sz="1400" dirty="0">
              <a:solidFill>
                <a:prstClr val="black"/>
              </a:solidFill>
            </a:endParaRPr>
          </a:p>
        </p:txBody>
      </p:sp>
      <p:sp>
        <p:nvSpPr>
          <p:cNvPr id="24" name="TextBox 23"/>
          <p:cNvSpPr txBox="1"/>
          <p:nvPr/>
        </p:nvSpPr>
        <p:spPr>
          <a:xfrm>
            <a:off x="3913050" y="4825987"/>
            <a:ext cx="4468950" cy="954107"/>
          </a:xfrm>
          <a:prstGeom prst="rect">
            <a:avLst/>
          </a:prstGeom>
          <a:noFill/>
        </p:spPr>
        <p:txBody>
          <a:bodyPr wrap="square" rtlCol="0">
            <a:spAutoFit/>
          </a:bodyPr>
          <a:lstStyle/>
          <a:p>
            <a:pPr marL="174625" indent="-174625">
              <a:spcBef>
                <a:spcPct val="20000"/>
              </a:spcBef>
              <a:buClr>
                <a:srgbClr val="0072C6"/>
              </a:buClr>
              <a:buFont typeface="Arial"/>
              <a:buChar char="•"/>
            </a:pPr>
            <a:r>
              <a:rPr lang="en-GB" sz="1400" dirty="0" smtClean="0">
                <a:solidFill>
                  <a:prstClr val="black"/>
                </a:solidFill>
              </a:rPr>
              <a:t>Mobilising </a:t>
            </a:r>
            <a:r>
              <a:rPr lang="en-GB" sz="1400" dirty="0">
                <a:solidFill>
                  <a:prstClr val="black"/>
                </a:solidFill>
              </a:rPr>
              <a:t>community assets to address wider determinants of health, and reduce future </a:t>
            </a:r>
            <a:r>
              <a:rPr lang="en-GB" sz="1400" dirty="0" smtClean="0">
                <a:solidFill>
                  <a:prstClr val="black"/>
                </a:solidFill>
              </a:rPr>
              <a:t>demand. For example </a:t>
            </a:r>
            <a:r>
              <a:rPr lang="en-GB" sz="1400" dirty="0">
                <a:solidFill>
                  <a:prstClr val="black"/>
                </a:solidFill>
              </a:rPr>
              <a:t>working with employers to promote healthy </a:t>
            </a:r>
            <a:r>
              <a:rPr lang="en-GB" sz="1400" dirty="0" smtClean="0">
                <a:solidFill>
                  <a:prstClr val="black"/>
                </a:solidFill>
              </a:rPr>
              <a:t>lifestyles.</a:t>
            </a:r>
            <a:endParaRPr lang="en-GB" sz="1400" dirty="0">
              <a:solidFill>
                <a:prstClr val="black"/>
              </a:solidFill>
            </a:endParaRPr>
          </a:p>
        </p:txBody>
      </p:sp>
    </p:spTree>
    <p:extLst>
      <p:ext uri="{BB962C8B-B14F-4D97-AF65-F5344CB8AC3E}">
        <p14:creationId xmlns:p14="http://schemas.microsoft.com/office/powerpoint/2010/main" val="2159094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7DE7D0A-5CC0-CD4F-AD63-02ED5F8284D6}" type="slidenum">
              <a:rPr lang="en-US" smtClean="0"/>
              <a:pPr/>
              <a:t>6</a:t>
            </a:fld>
            <a:endParaRPr lang="en-US" dirty="0"/>
          </a:p>
        </p:txBody>
      </p:sp>
      <p:sp>
        <p:nvSpPr>
          <p:cNvPr id="5" name="Title 6"/>
          <p:cNvSpPr txBox="1">
            <a:spLocks noGrp="1"/>
          </p:cNvSpPr>
          <p:nvPr>
            <p:ph type="title"/>
          </p:nvPr>
        </p:nvSpPr>
        <p:spPr>
          <a:xfrm>
            <a:off x="457201" y="362519"/>
            <a:ext cx="7376429" cy="667725"/>
          </a:xfrm>
          <a:prstGeom prst="rect">
            <a:avLst/>
          </a:prstGeom>
        </p:spPr>
        <p:txBody>
          <a:bodyPr vert="horz" lIns="91440" tIns="45720" rIns="91440" bIns="45720" rtlCol="0" anchor="t">
            <a:noAutofit/>
          </a:bodyPr>
          <a:lstStyle>
            <a:lvl1pPr algn="l" defTabSz="457200" rtl="0" eaLnBrk="1" latinLnBrk="0" hangingPunct="1">
              <a:spcBef>
                <a:spcPct val="0"/>
              </a:spcBef>
              <a:buNone/>
              <a:defRPr lang="en-GB" sz="3600" b="1" i="0" kern="1200" baseline="0" smtClean="0">
                <a:solidFill>
                  <a:schemeClr val="tx2"/>
                </a:solidFill>
                <a:latin typeface="Arial"/>
                <a:ea typeface="+mj-ea"/>
                <a:cs typeface="Arial"/>
              </a:defRPr>
            </a:lvl1pPr>
          </a:lstStyle>
          <a:p>
            <a:r>
              <a:rPr lang="en-US" sz="2400" dirty="0" smtClean="0">
                <a:solidFill>
                  <a:srgbClr val="0070C0"/>
                </a:solidFill>
              </a:rPr>
              <a:t>The vanguards role in integrating care</a:t>
            </a:r>
            <a:endParaRPr lang="en-US" sz="2400" dirty="0">
              <a:solidFill>
                <a:srgbClr val="0070C0"/>
              </a:solidFill>
            </a:endParaRPr>
          </a:p>
        </p:txBody>
      </p:sp>
      <p:sp>
        <p:nvSpPr>
          <p:cNvPr id="6" name="Rectangle 5"/>
          <p:cNvSpPr/>
          <p:nvPr/>
        </p:nvSpPr>
        <p:spPr>
          <a:xfrm>
            <a:off x="457201" y="1193414"/>
            <a:ext cx="7469405" cy="769441"/>
          </a:xfrm>
          <a:prstGeom prst="rect">
            <a:avLst/>
          </a:prstGeom>
        </p:spPr>
        <p:txBody>
          <a:bodyPr wrap="square">
            <a:spAutoFit/>
          </a:bodyPr>
          <a:lstStyle/>
          <a:p>
            <a:r>
              <a:rPr lang="en-GB" sz="2200" dirty="0">
                <a:latin typeface="Arial" panose="020B0604020202020204" pitchFamily="34" charset="0"/>
                <a:cs typeface="Arial" panose="020B0604020202020204" pitchFamily="34" charset="0"/>
              </a:rPr>
              <a:t>50 vanguards </a:t>
            </a:r>
            <a:r>
              <a:rPr lang="en-GB" sz="2200" dirty="0" smtClean="0">
                <a:latin typeface="Arial" panose="020B0604020202020204" pitchFamily="34" charset="0"/>
                <a:cs typeface="Arial" panose="020B0604020202020204" pitchFamily="34" charset="0"/>
              </a:rPr>
              <a:t>developing </a:t>
            </a:r>
            <a:r>
              <a:rPr lang="en-GB" sz="2200" dirty="0">
                <a:latin typeface="Arial" panose="020B0604020202020204" pitchFamily="34" charset="0"/>
                <a:cs typeface="Arial" panose="020B0604020202020204" pitchFamily="34" charset="0"/>
              </a:rPr>
              <a:t>new care </a:t>
            </a:r>
            <a:r>
              <a:rPr lang="en-GB" sz="2200" dirty="0" smtClean="0">
                <a:latin typeface="Arial" panose="020B0604020202020204" pitchFamily="34" charset="0"/>
                <a:cs typeface="Arial" panose="020B0604020202020204" pitchFamily="34" charset="0"/>
              </a:rPr>
              <a:t>models as </a:t>
            </a:r>
            <a:r>
              <a:rPr lang="en-GB" sz="2200" dirty="0">
                <a:latin typeface="Arial" panose="020B0604020202020204" pitchFamily="34" charset="0"/>
                <a:cs typeface="Arial" panose="020B0604020202020204" pitchFamily="34" charset="0"/>
              </a:rPr>
              <a:t>blueprints </a:t>
            </a:r>
            <a:r>
              <a:rPr lang="en-GB" sz="2200" dirty="0" smtClean="0">
                <a:latin typeface="Arial" panose="020B0604020202020204" pitchFamily="34" charset="0"/>
                <a:cs typeface="Arial" panose="020B0604020202020204" pitchFamily="34" charset="0"/>
              </a:rPr>
              <a:t>for our future </a:t>
            </a:r>
            <a:r>
              <a:rPr lang="en-GB" sz="2200" dirty="0">
                <a:latin typeface="Arial" panose="020B0604020202020204" pitchFamily="34" charset="0"/>
                <a:cs typeface="Arial" panose="020B0604020202020204" pitchFamily="34" charset="0"/>
              </a:rPr>
              <a:t>health and care system</a:t>
            </a:r>
          </a:p>
        </p:txBody>
      </p:sp>
      <p:pic>
        <p:nvPicPr>
          <p:cNvPr id="12" name="Picture 11" descr="C:\Users\pwolsten\AppData\Local\Microsoft\Windows\Temporary Internet Files\Content.Outlook\N7VKRJMN\1483_NewMap (2).jpg"/>
          <p:cNvPicPr/>
          <p:nvPr/>
        </p:nvPicPr>
        <p:blipFill rotWithShape="1">
          <a:blip r:embed="rId2" cstate="print">
            <a:extLst>
              <a:ext uri="{28A0092B-C50C-407E-A947-70E740481C1C}">
                <a14:useLocalDpi xmlns:a14="http://schemas.microsoft.com/office/drawing/2010/main" val="0"/>
              </a:ext>
            </a:extLst>
          </a:blip>
          <a:srcRect l="3618" b="1701"/>
          <a:stretch/>
        </p:blipFill>
        <p:spPr bwMode="auto">
          <a:xfrm>
            <a:off x="1347843" y="2348576"/>
            <a:ext cx="3386301" cy="4165171"/>
          </a:xfrm>
          <a:prstGeom prst="rect">
            <a:avLst/>
          </a:prstGeom>
          <a:noFill/>
          <a:ln>
            <a:noFill/>
          </a:ln>
        </p:spPr>
      </p:pic>
      <p:sp>
        <p:nvSpPr>
          <p:cNvPr id="13" name="Rounded Rectangle 12"/>
          <p:cNvSpPr/>
          <p:nvPr/>
        </p:nvSpPr>
        <p:spPr>
          <a:xfrm>
            <a:off x="3845959" y="2151476"/>
            <a:ext cx="3180470" cy="857221"/>
          </a:xfrm>
          <a:prstGeom prst="roundRect">
            <a:avLst/>
          </a:prstGeom>
          <a:solidFill>
            <a:srgbClr val="1F497D"/>
          </a:solidFill>
          <a:ln>
            <a:no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lIns="77925" tIns="38963" rIns="77925" bIns="38963" rtlCol="0" anchor="ctr"/>
          <a:lstStyle/>
          <a:p>
            <a:pPr algn="ctr"/>
            <a:r>
              <a:rPr lang="en-GB" b="1" dirty="0">
                <a:solidFill>
                  <a:schemeClr val="bg1"/>
                </a:solidFill>
                <a:latin typeface="Arial" panose="020B0604020202020204" pitchFamily="34" charset="0"/>
                <a:cs typeface="Arial" panose="020B0604020202020204" pitchFamily="34" charset="0"/>
              </a:rPr>
              <a:t>Integrated primary and acute </a:t>
            </a:r>
            <a:r>
              <a:rPr lang="en-GB" b="1" dirty="0" smtClean="0">
                <a:solidFill>
                  <a:schemeClr val="bg1"/>
                </a:solidFill>
                <a:latin typeface="Arial" panose="020B0604020202020204" pitchFamily="34" charset="0"/>
                <a:cs typeface="Arial" panose="020B0604020202020204" pitchFamily="34" charset="0"/>
              </a:rPr>
              <a:t>care </a:t>
            </a:r>
            <a:r>
              <a:rPr lang="en-GB" b="1" dirty="0">
                <a:solidFill>
                  <a:schemeClr val="bg1"/>
                </a:solidFill>
                <a:latin typeface="Arial" panose="020B0604020202020204" pitchFamily="34" charset="0"/>
                <a:cs typeface="Arial" panose="020B0604020202020204" pitchFamily="34" charset="0"/>
              </a:rPr>
              <a:t>systems</a:t>
            </a:r>
          </a:p>
        </p:txBody>
      </p:sp>
      <p:sp>
        <p:nvSpPr>
          <p:cNvPr id="14" name="Rounded Rectangle 13"/>
          <p:cNvSpPr/>
          <p:nvPr/>
        </p:nvSpPr>
        <p:spPr>
          <a:xfrm>
            <a:off x="4898905" y="3067286"/>
            <a:ext cx="2116438" cy="1205285"/>
          </a:xfrm>
          <a:prstGeom prst="roundRect">
            <a:avLst/>
          </a:prstGeom>
          <a:solidFill>
            <a:srgbClr val="953735"/>
          </a:solidFill>
          <a:ln>
            <a:no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lIns="77925" tIns="38963" rIns="77925" bIns="38963" rtlCol="0" anchor="ctr"/>
          <a:lstStyle/>
          <a:p>
            <a:pPr algn="ctr"/>
            <a:r>
              <a:rPr lang="en-GB" b="1" dirty="0">
                <a:latin typeface="Arial" panose="020B0604020202020204" pitchFamily="34" charset="0"/>
                <a:cs typeface="Arial" panose="020B0604020202020204" pitchFamily="34" charset="0"/>
              </a:rPr>
              <a:t>Multispecialty community </a:t>
            </a:r>
            <a:r>
              <a:rPr lang="en-GB" b="1" dirty="0" smtClean="0">
                <a:latin typeface="Arial" panose="020B0604020202020204" pitchFamily="34" charset="0"/>
                <a:cs typeface="Arial" panose="020B0604020202020204" pitchFamily="34" charset="0"/>
              </a:rPr>
              <a:t>providers</a:t>
            </a:r>
            <a:endParaRPr lang="en-GB" b="1" dirty="0">
              <a:solidFill>
                <a:schemeClr val="bg1"/>
              </a:solidFill>
              <a:latin typeface="Arial" panose="020B0604020202020204" pitchFamily="34" charset="0"/>
              <a:cs typeface="Arial" panose="020B0604020202020204" pitchFamily="34" charset="0"/>
            </a:endParaRPr>
          </a:p>
        </p:txBody>
      </p:sp>
      <p:sp>
        <p:nvSpPr>
          <p:cNvPr id="15" name="Rounded Rectangle 14"/>
          <p:cNvSpPr/>
          <p:nvPr/>
        </p:nvSpPr>
        <p:spPr>
          <a:xfrm>
            <a:off x="5225100" y="4324284"/>
            <a:ext cx="1801329" cy="1231361"/>
          </a:xfrm>
          <a:prstGeom prst="roundRect">
            <a:avLst/>
          </a:prstGeom>
          <a:solidFill>
            <a:srgbClr val="9BBB59"/>
          </a:solidFill>
          <a:ln>
            <a:no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lIns="77925" tIns="38963" rIns="77925" bIns="38963" rtlCol="0" anchor="ctr"/>
          <a:lstStyle/>
          <a:p>
            <a:pPr algn="ctr"/>
            <a:r>
              <a:rPr lang="en-GB" b="1" dirty="0">
                <a:latin typeface="Arial" panose="020B0604020202020204" pitchFamily="34" charset="0"/>
                <a:cs typeface="Arial" panose="020B0604020202020204" pitchFamily="34" charset="0"/>
              </a:rPr>
              <a:t>Enhanced health in care homes</a:t>
            </a:r>
            <a:endParaRPr lang="en-GB" b="1" dirty="0">
              <a:solidFill>
                <a:schemeClr val="bg1"/>
              </a:solidFill>
              <a:latin typeface="Arial" panose="020B0604020202020204" pitchFamily="34" charset="0"/>
              <a:cs typeface="Arial" panose="020B0604020202020204" pitchFamily="34" charset="0"/>
            </a:endParaRPr>
          </a:p>
        </p:txBody>
      </p:sp>
      <p:sp>
        <p:nvSpPr>
          <p:cNvPr id="16" name="Rounded Rectangle 15"/>
          <p:cNvSpPr/>
          <p:nvPr/>
        </p:nvSpPr>
        <p:spPr>
          <a:xfrm>
            <a:off x="4898905" y="5592387"/>
            <a:ext cx="2138609" cy="775927"/>
          </a:xfrm>
          <a:prstGeom prst="roundRect">
            <a:avLst/>
          </a:prstGeom>
          <a:solidFill>
            <a:srgbClr val="7030A0"/>
          </a:solidFill>
          <a:ln>
            <a:no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lIns="77925" tIns="38963" rIns="77925" bIns="38963" rtlCol="0" anchor="ctr"/>
          <a:lstStyle/>
          <a:p>
            <a:pPr algn="ctr"/>
            <a:r>
              <a:rPr lang="en-GB" b="1" dirty="0">
                <a:latin typeface="Arial" panose="020B0604020202020204" pitchFamily="34" charset="0"/>
                <a:cs typeface="Arial" panose="020B0604020202020204" pitchFamily="34" charset="0"/>
              </a:rPr>
              <a:t>Acute care </a:t>
            </a:r>
            <a:r>
              <a:rPr lang="en-GB" b="1" dirty="0" smtClean="0">
                <a:latin typeface="Arial" panose="020B0604020202020204" pitchFamily="34" charset="0"/>
                <a:cs typeface="Arial" panose="020B0604020202020204" pitchFamily="34" charset="0"/>
              </a:rPr>
              <a:t>collaborations</a:t>
            </a:r>
            <a:endParaRPr lang="en-GB"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34172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7DE7D0A-5CC0-CD4F-AD63-02ED5F8284D6}" type="slidenum">
              <a:rPr lang="en-US" smtClean="0"/>
              <a:pPr/>
              <a:t>7</a:t>
            </a:fld>
            <a:endParaRPr lang="en-US" dirty="0"/>
          </a:p>
        </p:txBody>
      </p:sp>
      <p:sp>
        <p:nvSpPr>
          <p:cNvPr id="5" name="Rectangle 4"/>
          <p:cNvSpPr/>
          <p:nvPr/>
        </p:nvSpPr>
        <p:spPr>
          <a:xfrm>
            <a:off x="447839" y="320633"/>
            <a:ext cx="9144000" cy="1186683"/>
          </a:xfrm>
          <a:prstGeom prst="rect">
            <a:avLst/>
          </a:prstGeom>
        </p:spPr>
        <p:txBody>
          <a:bodyPr wrap="square" lIns="77925" tIns="38963" rIns="77925" bIns="38963">
            <a:spAutoFit/>
          </a:bodyPr>
          <a:lstStyle/>
          <a:p>
            <a:r>
              <a:rPr lang="en-GB" sz="2400" b="1" dirty="0" smtClean="0">
                <a:solidFill>
                  <a:srgbClr val="0070C0"/>
                </a:solidFill>
                <a:latin typeface="Arial" panose="020B0604020202020204" pitchFamily="34" charset="0"/>
                <a:cs typeface="Arial" panose="020B0604020202020204" pitchFamily="34" charset="0"/>
              </a:rPr>
              <a:t>With the vanguards, we have learnt about the key requirements for developing, delivering, and              spreading new care models</a:t>
            </a:r>
            <a:endParaRPr lang="en-US" sz="2400" b="1" dirty="0">
              <a:solidFill>
                <a:srgbClr val="0070C0"/>
              </a:solidFill>
              <a:latin typeface="Arial" panose="020B0604020202020204" pitchFamily="34" charset="0"/>
              <a:cs typeface="Arial" panose="020B0604020202020204" pitchFamily="34" charset="0"/>
            </a:endParaRPr>
          </a:p>
        </p:txBody>
      </p:sp>
      <p:sp>
        <p:nvSpPr>
          <p:cNvPr id="6" name="Rectangle 5"/>
          <p:cNvSpPr/>
          <p:nvPr/>
        </p:nvSpPr>
        <p:spPr>
          <a:xfrm>
            <a:off x="613828" y="1780819"/>
            <a:ext cx="7488832" cy="4093428"/>
          </a:xfrm>
          <a:prstGeom prst="rect">
            <a:avLst/>
          </a:prstGeom>
        </p:spPr>
        <p:txBody>
          <a:bodyPr wrap="square">
            <a:spAutoFit/>
          </a:bodyPr>
          <a:lstStyle/>
          <a:p>
            <a:pPr marL="285750" lvl="0" indent="-285750">
              <a:spcBef>
                <a:spcPts val="600"/>
              </a:spcBef>
              <a:buFont typeface="Arial" panose="020B0604020202020204" pitchFamily="34" charset="0"/>
              <a:buChar char="•"/>
            </a:pPr>
            <a:r>
              <a:rPr lang="en-GB" sz="2000" dirty="0">
                <a:latin typeface="Arial" panose="020B0604020202020204" pitchFamily="34" charset="0"/>
                <a:cs typeface="Arial" panose="020B0604020202020204" pitchFamily="34" charset="0"/>
              </a:rPr>
              <a:t>Build collaborative system </a:t>
            </a:r>
            <a:r>
              <a:rPr lang="en-GB" sz="2000" b="1" dirty="0">
                <a:solidFill>
                  <a:srgbClr val="0070C0"/>
                </a:solidFill>
                <a:latin typeface="Arial" panose="020B0604020202020204" pitchFamily="34" charset="0"/>
                <a:cs typeface="Arial" panose="020B0604020202020204" pitchFamily="34" charset="0"/>
              </a:rPr>
              <a:t>leadership</a:t>
            </a:r>
            <a:r>
              <a:rPr lang="en-GB"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and relationships around a shared </a:t>
            </a:r>
            <a:r>
              <a:rPr lang="en-GB" sz="2000" b="1" dirty="0">
                <a:solidFill>
                  <a:srgbClr val="0070C0"/>
                </a:solidFill>
                <a:latin typeface="Arial" panose="020B0604020202020204" pitchFamily="34" charset="0"/>
                <a:cs typeface="Arial" panose="020B0604020202020204" pitchFamily="34" charset="0"/>
              </a:rPr>
              <a:t>vision</a:t>
            </a:r>
            <a:r>
              <a:rPr lang="en-GB"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for the </a:t>
            </a:r>
            <a:r>
              <a:rPr lang="en-GB" sz="2000" dirty="0" smtClean="0">
                <a:latin typeface="Arial" panose="020B0604020202020204" pitchFamily="34" charset="0"/>
                <a:cs typeface="Arial" panose="020B0604020202020204" pitchFamily="34" charset="0"/>
              </a:rPr>
              <a:t>population </a:t>
            </a:r>
            <a:endParaRPr lang="en-GB" sz="2000" dirty="0">
              <a:latin typeface="Arial" panose="020B0604020202020204" pitchFamily="34" charset="0"/>
              <a:cs typeface="Arial" panose="020B0604020202020204" pitchFamily="34" charset="0"/>
            </a:endParaRPr>
          </a:p>
          <a:p>
            <a:pPr marL="285750" lvl="0" indent="-285750">
              <a:spcBef>
                <a:spcPts val="600"/>
              </a:spcBef>
              <a:buFont typeface="Arial" panose="020B0604020202020204" pitchFamily="34" charset="0"/>
              <a:buChar char="•"/>
            </a:pPr>
            <a:r>
              <a:rPr lang="en-GB" sz="2000" dirty="0">
                <a:latin typeface="Arial" panose="020B0604020202020204" pitchFamily="34" charset="0"/>
                <a:cs typeface="Arial" panose="020B0604020202020204" pitchFamily="34" charset="0"/>
              </a:rPr>
              <a:t>Develop a system-wide </a:t>
            </a:r>
            <a:r>
              <a:rPr lang="en-GB" sz="2000" b="1" dirty="0">
                <a:solidFill>
                  <a:srgbClr val="0070C0"/>
                </a:solidFill>
                <a:latin typeface="Arial" panose="020B0604020202020204" pitchFamily="34" charset="0"/>
                <a:cs typeface="Arial" panose="020B0604020202020204" pitchFamily="34" charset="0"/>
              </a:rPr>
              <a:t>governance</a:t>
            </a:r>
            <a:r>
              <a:rPr lang="en-GB"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and programme structure to drive the </a:t>
            </a:r>
            <a:r>
              <a:rPr lang="en-GB" sz="2000" dirty="0" smtClean="0">
                <a:latin typeface="Arial" panose="020B0604020202020204" pitchFamily="34" charset="0"/>
                <a:cs typeface="Arial" panose="020B0604020202020204" pitchFamily="34" charset="0"/>
              </a:rPr>
              <a:t>change</a:t>
            </a:r>
            <a:endParaRPr lang="en-GB" sz="2000" dirty="0">
              <a:latin typeface="Arial" panose="020B0604020202020204" pitchFamily="34" charset="0"/>
              <a:cs typeface="Arial" panose="020B0604020202020204" pitchFamily="34" charset="0"/>
            </a:endParaRPr>
          </a:p>
          <a:p>
            <a:pPr marL="285750" lvl="0" indent="-285750">
              <a:spcBef>
                <a:spcPts val="600"/>
              </a:spcBef>
              <a:buFont typeface="Arial" panose="020B0604020202020204" pitchFamily="34" charset="0"/>
              <a:buChar char="•"/>
            </a:pPr>
            <a:r>
              <a:rPr lang="en-GB" sz="2000" dirty="0">
                <a:latin typeface="Arial" panose="020B0604020202020204" pitchFamily="34" charset="0"/>
                <a:cs typeface="Arial" panose="020B0604020202020204" pitchFamily="34" charset="0"/>
              </a:rPr>
              <a:t>Undertake the detailed work to design the </a:t>
            </a:r>
            <a:r>
              <a:rPr lang="en-GB" sz="2000" b="1" dirty="0">
                <a:solidFill>
                  <a:srgbClr val="0070C0"/>
                </a:solidFill>
                <a:latin typeface="Arial" panose="020B0604020202020204" pitchFamily="34" charset="0"/>
                <a:cs typeface="Arial" panose="020B0604020202020204" pitchFamily="34" charset="0"/>
              </a:rPr>
              <a:t>care model, the financial model and the business model</a:t>
            </a:r>
            <a:r>
              <a:rPr lang="en-GB" sz="2000" dirty="0">
                <a:latin typeface="Arial" panose="020B0604020202020204" pitchFamily="34" charset="0"/>
                <a:cs typeface="Arial" panose="020B0604020202020204" pitchFamily="34" charset="0"/>
              </a:rPr>
              <a:t>. This includes clinical and business processes and protocols, </a:t>
            </a:r>
            <a:r>
              <a:rPr lang="en-GB" sz="2000" b="1" dirty="0">
                <a:solidFill>
                  <a:srgbClr val="0070C0"/>
                </a:solidFill>
                <a:latin typeface="Arial" panose="020B0604020202020204" pitchFamily="34" charset="0"/>
                <a:cs typeface="Arial" panose="020B0604020202020204" pitchFamily="34" charset="0"/>
              </a:rPr>
              <a:t>team design and job </a:t>
            </a:r>
            <a:r>
              <a:rPr lang="en-GB" sz="2000" b="1" dirty="0" smtClean="0">
                <a:solidFill>
                  <a:srgbClr val="0070C0"/>
                </a:solidFill>
                <a:latin typeface="Arial" panose="020B0604020202020204" pitchFamily="34" charset="0"/>
                <a:cs typeface="Arial" panose="020B0604020202020204" pitchFamily="34" charset="0"/>
              </a:rPr>
              <a:t>roles</a:t>
            </a:r>
            <a:endParaRPr lang="en-GB" sz="2000" dirty="0">
              <a:latin typeface="Arial" panose="020B0604020202020204" pitchFamily="34" charset="0"/>
              <a:cs typeface="Arial" panose="020B0604020202020204" pitchFamily="34" charset="0"/>
            </a:endParaRPr>
          </a:p>
          <a:p>
            <a:pPr marL="285750" lvl="0" indent="-285750">
              <a:spcBef>
                <a:spcPts val="600"/>
              </a:spcBef>
              <a:buFont typeface="Arial" panose="020B0604020202020204" pitchFamily="34" charset="0"/>
              <a:buChar char="•"/>
            </a:pPr>
            <a:r>
              <a:rPr lang="en-GB" sz="2000" dirty="0" smtClean="0">
                <a:latin typeface="Arial" panose="020B0604020202020204" pitchFamily="34" charset="0"/>
                <a:cs typeface="Arial" panose="020B0604020202020204" pitchFamily="34" charset="0"/>
              </a:rPr>
              <a:t>Develop </a:t>
            </a:r>
            <a:r>
              <a:rPr lang="en-GB" sz="2000" dirty="0">
                <a:latin typeface="Arial" panose="020B0604020202020204" pitchFamily="34" charset="0"/>
                <a:cs typeface="Arial" panose="020B0604020202020204" pitchFamily="34" charset="0"/>
              </a:rPr>
              <a:t>and implement the care model in a way that allows it to </a:t>
            </a:r>
            <a:r>
              <a:rPr lang="en-GB" sz="2000" b="1" dirty="0">
                <a:solidFill>
                  <a:srgbClr val="0070C0"/>
                </a:solidFill>
                <a:latin typeface="Arial" panose="020B0604020202020204" pitchFamily="34" charset="0"/>
                <a:cs typeface="Arial" panose="020B0604020202020204" pitchFamily="34" charset="0"/>
              </a:rPr>
              <a:t>adapt and </a:t>
            </a:r>
            <a:r>
              <a:rPr lang="en-GB" sz="2000" b="1" dirty="0" smtClean="0">
                <a:solidFill>
                  <a:srgbClr val="0070C0"/>
                </a:solidFill>
                <a:latin typeface="Arial" panose="020B0604020202020204" pitchFamily="34" charset="0"/>
                <a:cs typeface="Arial" panose="020B0604020202020204" pitchFamily="34" charset="0"/>
              </a:rPr>
              <a:t>scale</a:t>
            </a:r>
            <a:endParaRPr lang="en-GB" sz="2000" b="1" dirty="0">
              <a:latin typeface="Arial" panose="020B0604020202020204" pitchFamily="34" charset="0"/>
              <a:cs typeface="Arial" panose="020B0604020202020204" pitchFamily="34" charset="0"/>
            </a:endParaRPr>
          </a:p>
          <a:p>
            <a:pPr marL="285750" lvl="0" indent="-285750">
              <a:spcBef>
                <a:spcPts val="600"/>
              </a:spcBef>
              <a:buFont typeface="Arial" panose="020B0604020202020204" pitchFamily="34" charset="0"/>
              <a:buChar char="•"/>
            </a:pPr>
            <a:r>
              <a:rPr lang="en-GB" sz="2000" dirty="0">
                <a:latin typeface="Arial" panose="020B0604020202020204" pitchFamily="34" charset="0"/>
                <a:cs typeface="Arial" panose="020B0604020202020204" pitchFamily="34" charset="0"/>
              </a:rPr>
              <a:t>Implement the appropriate </a:t>
            </a:r>
            <a:r>
              <a:rPr lang="en-GB" sz="2000" b="1" dirty="0">
                <a:solidFill>
                  <a:srgbClr val="0070C0"/>
                </a:solidFill>
                <a:latin typeface="Arial" panose="020B0604020202020204" pitchFamily="34" charset="0"/>
                <a:cs typeface="Arial" panose="020B0604020202020204" pitchFamily="34" charset="0"/>
              </a:rPr>
              <a:t>commissioning and contracting</a:t>
            </a:r>
            <a:r>
              <a:rPr lang="en-GB"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changes that will support the delivery of the new care </a:t>
            </a:r>
            <a:r>
              <a:rPr lang="en-GB" sz="2000" dirty="0" smtClean="0">
                <a:latin typeface="Arial" panose="020B0604020202020204" pitchFamily="34" charset="0"/>
                <a:cs typeface="Arial" panose="020B0604020202020204" pitchFamily="34" charset="0"/>
              </a:rPr>
              <a:t>model </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99223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7DE7D0A-5CC0-CD4F-AD63-02ED5F8284D6}" type="slidenum">
              <a:rPr lang="en-US" smtClean="0"/>
              <a:pPr/>
              <a:t>8</a:t>
            </a:fld>
            <a:endParaRPr lang="en-US" dirty="0"/>
          </a:p>
        </p:txBody>
      </p:sp>
      <p:sp>
        <p:nvSpPr>
          <p:cNvPr id="5" name="Title 1"/>
          <p:cNvSpPr>
            <a:spLocks noGrp="1"/>
          </p:cNvSpPr>
          <p:nvPr>
            <p:ph type="title"/>
          </p:nvPr>
        </p:nvSpPr>
        <p:spPr/>
        <p:txBody>
          <a:bodyPr>
            <a:noAutofit/>
          </a:bodyPr>
          <a:lstStyle/>
          <a:p>
            <a:r>
              <a:rPr lang="en-GB" sz="2400" dirty="0">
                <a:solidFill>
                  <a:srgbClr val="0070C0"/>
                </a:solidFill>
                <a:latin typeface="Arial" panose="020B0604020202020204" pitchFamily="34" charset="0"/>
                <a:cs typeface="Arial" panose="020B0604020202020204" pitchFamily="34" charset="0"/>
              </a:rPr>
              <a:t>How vanguards (new care models) have enhanced care for patients</a:t>
            </a:r>
          </a:p>
        </p:txBody>
      </p:sp>
      <p:grpSp>
        <p:nvGrpSpPr>
          <p:cNvPr id="6" name="Group 5"/>
          <p:cNvGrpSpPr/>
          <p:nvPr/>
        </p:nvGrpSpPr>
        <p:grpSpPr>
          <a:xfrm>
            <a:off x="522545" y="1279092"/>
            <a:ext cx="7928756" cy="1584000"/>
            <a:chOff x="320724" y="1380384"/>
            <a:chExt cx="8467016" cy="1734291"/>
          </a:xfrm>
        </p:grpSpPr>
        <p:sp>
          <p:nvSpPr>
            <p:cNvPr id="7" name="Rectangle 6"/>
            <p:cNvSpPr/>
            <p:nvPr/>
          </p:nvSpPr>
          <p:spPr>
            <a:xfrm>
              <a:off x="320724" y="1380384"/>
              <a:ext cx="2231976" cy="1734291"/>
            </a:xfrm>
            <a:prstGeom prst="rect">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b="1" dirty="0" smtClean="0">
                  <a:solidFill>
                    <a:prstClr val="white"/>
                  </a:solidFill>
                </a:rPr>
                <a:t>Utilising the power of voluntary and community services</a:t>
              </a:r>
              <a:endParaRPr lang="en-GB" b="1" dirty="0">
                <a:solidFill>
                  <a:prstClr val="white"/>
                </a:solidFill>
              </a:endParaRPr>
            </a:p>
          </p:txBody>
        </p:sp>
        <p:sp>
          <p:nvSpPr>
            <p:cNvPr id="8" name="Rectangle 7"/>
            <p:cNvSpPr/>
            <p:nvPr/>
          </p:nvSpPr>
          <p:spPr>
            <a:xfrm>
              <a:off x="2552701" y="1380384"/>
              <a:ext cx="6235039" cy="1734291"/>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80000" tIns="45720" rIns="91440" bIns="45720" numCol="1" spcCol="0" rtlCol="0" fromWordArt="0" anchor="ctr" anchorCtr="0" forceAA="0" compatLnSpc="1">
              <a:prstTxWarp prst="textNoShape">
                <a:avLst/>
              </a:prstTxWarp>
              <a:noAutofit/>
            </a:bodyPr>
            <a:lstStyle/>
            <a:p>
              <a:pPr marL="174625" lvl="1" indent="-174625">
                <a:spcBef>
                  <a:spcPct val="20000"/>
                </a:spcBef>
                <a:buClr>
                  <a:srgbClr val="0072C6"/>
                </a:buClr>
                <a:buFont typeface="Arial"/>
                <a:buChar char="•"/>
              </a:pPr>
              <a:r>
                <a:rPr lang="en-GB" sz="1600" dirty="0" smtClean="0">
                  <a:solidFill>
                    <a:prstClr val="black"/>
                  </a:solidFill>
                </a:rPr>
                <a:t>In Tower Hamlets, care co-ordinators in primary care can refer patients to 1500 local voluntary sector organisations that support residents to manage their health and wellbeing</a:t>
              </a:r>
            </a:p>
            <a:p>
              <a:pPr marL="174625" lvl="1" indent="-174625">
                <a:spcBef>
                  <a:spcPct val="20000"/>
                </a:spcBef>
                <a:buClr>
                  <a:srgbClr val="0072C6"/>
                </a:buClr>
                <a:buFont typeface="Arial"/>
                <a:buChar char="•"/>
              </a:pPr>
              <a:r>
                <a:rPr lang="en-GB" sz="1600" dirty="0" smtClean="0">
                  <a:solidFill>
                    <a:prstClr val="black"/>
                  </a:solidFill>
                </a:rPr>
                <a:t>Patients have been supported to engage in arts </a:t>
              </a:r>
              <a:r>
                <a:rPr lang="en-GB" sz="1600" dirty="0">
                  <a:solidFill>
                    <a:prstClr val="black"/>
                  </a:solidFill>
                </a:rPr>
                <a:t>activities, group learning, gardening, befriending, cookery, healthy eating advice and a range of </a:t>
              </a:r>
              <a:r>
                <a:rPr lang="en-GB" sz="1600" dirty="0" smtClean="0">
                  <a:solidFill>
                    <a:prstClr val="black"/>
                  </a:solidFill>
                </a:rPr>
                <a:t>sports</a:t>
              </a:r>
              <a:endParaRPr lang="en-GB" sz="1600" dirty="0">
                <a:solidFill>
                  <a:prstClr val="black"/>
                </a:solidFill>
              </a:endParaRPr>
            </a:p>
          </p:txBody>
        </p:sp>
      </p:grpSp>
      <p:grpSp>
        <p:nvGrpSpPr>
          <p:cNvPr id="9" name="Group 8"/>
          <p:cNvGrpSpPr/>
          <p:nvPr/>
        </p:nvGrpSpPr>
        <p:grpSpPr>
          <a:xfrm>
            <a:off x="522543" y="3008682"/>
            <a:ext cx="7928757" cy="1584000"/>
            <a:chOff x="320722" y="3284650"/>
            <a:chExt cx="8467017" cy="1764000"/>
          </a:xfrm>
        </p:grpSpPr>
        <p:sp>
          <p:nvSpPr>
            <p:cNvPr id="10" name="Rectangle 9"/>
            <p:cNvSpPr/>
            <p:nvPr/>
          </p:nvSpPr>
          <p:spPr>
            <a:xfrm>
              <a:off x="320722" y="3284650"/>
              <a:ext cx="2231977" cy="1764000"/>
            </a:xfrm>
            <a:prstGeom prst="rect">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b="1" dirty="0" smtClean="0">
                  <a:solidFill>
                    <a:prstClr val="white"/>
                  </a:solidFill>
                </a:rPr>
                <a:t>Integrating care teams across organisational boundaries</a:t>
              </a:r>
              <a:endParaRPr lang="en-GB" sz="2000" b="1" dirty="0">
                <a:solidFill>
                  <a:prstClr val="white"/>
                </a:solidFill>
              </a:endParaRPr>
            </a:p>
          </p:txBody>
        </p:sp>
        <p:sp>
          <p:nvSpPr>
            <p:cNvPr id="11" name="Rectangle 10"/>
            <p:cNvSpPr/>
            <p:nvPr/>
          </p:nvSpPr>
          <p:spPr>
            <a:xfrm>
              <a:off x="2552700" y="3284650"/>
              <a:ext cx="6235039" cy="1764000"/>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80000" tIns="45720" rIns="91440" bIns="45720" numCol="1" spcCol="0" rtlCol="0" fromWordArt="0" anchor="ctr" anchorCtr="0" forceAA="0" compatLnSpc="1">
              <a:prstTxWarp prst="textNoShape">
                <a:avLst/>
              </a:prstTxWarp>
              <a:noAutofit/>
            </a:bodyPr>
            <a:lstStyle/>
            <a:p>
              <a:pPr marL="174625" lvl="1" indent="-174625">
                <a:spcBef>
                  <a:spcPct val="20000"/>
                </a:spcBef>
                <a:buClr>
                  <a:srgbClr val="0072C6"/>
                </a:buClr>
                <a:buFont typeface="Arial"/>
                <a:buChar char="•"/>
              </a:pPr>
              <a:r>
                <a:rPr lang="en-GB" sz="1600" dirty="0" smtClean="0">
                  <a:solidFill>
                    <a:prstClr val="black"/>
                  </a:solidFill>
                </a:rPr>
                <a:t>In Wakefield, multi-disciplinary teams have formed between care homes &amp; primary care to manage the needs of residents in 27 care homes and 6 supported living facilities</a:t>
              </a:r>
            </a:p>
            <a:p>
              <a:pPr marL="174625" lvl="1" indent="-174625">
                <a:spcBef>
                  <a:spcPct val="20000"/>
                </a:spcBef>
                <a:buClr>
                  <a:srgbClr val="0072C6"/>
                </a:buClr>
                <a:buFont typeface="Arial"/>
                <a:buChar char="•"/>
              </a:pPr>
              <a:r>
                <a:rPr lang="en-GB" sz="1600" dirty="0">
                  <a:solidFill>
                    <a:prstClr val="black"/>
                  </a:solidFill>
                </a:rPr>
                <a:t>Local analysis showed that ambulance call outs have been reduced by 9% and bed days have reduced by 26% from the 2015/16 </a:t>
              </a:r>
              <a:r>
                <a:rPr lang="en-GB" sz="1600" dirty="0" smtClean="0">
                  <a:solidFill>
                    <a:prstClr val="black"/>
                  </a:solidFill>
                </a:rPr>
                <a:t>baseline</a:t>
              </a:r>
              <a:endParaRPr lang="en-GB" sz="1600" dirty="0">
                <a:solidFill>
                  <a:prstClr val="black"/>
                </a:solidFill>
              </a:endParaRPr>
            </a:p>
          </p:txBody>
        </p:sp>
      </p:grpSp>
      <p:grpSp>
        <p:nvGrpSpPr>
          <p:cNvPr id="12" name="Group 11"/>
          <p:cNvGrpSpPr/>
          <p:nvPr/>
        </p:nvGrpSpPr>
        <p:grpSpPr>
          <a:xfrm>
            <a:off x="522543" y="4761044"/>
            <a:ext cx="7928757" cy="1584000"/>
            <a:chOff x="320722" y="3284650"/>
            <a:chExt cx="8467017" cy="1764000"/>
          </a:xfrm>
        </p:grpSpPr>
        <p:sp>
          <p:nvSpPr>
            <p:cNvPr id="13" name="Rectangle 12"/>
            <p:cNvSpPr/>
            <p:nvPr/>
          </p:nvSpPr>
          <p:spPr>
            <a:xfrm>
              <a:off x="320722" y="3284650"/>
              <a:ext cx="2231977" cy="1764000"/>
            </a:xfrm>
            <a:prstGeom prst="rect">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b="1" dirty="0" smtClean="0">
                  <a:solidFill>
                    <a:prstClr val="white"/>
                  </a:solidFill>
                </a:rPr>
                <a:t>Smoother transitions between care settings </a:t>
              </a:r>
              <a:endParaRPr lang="en-GB" sz="2000" b="1" dirty="0">
                <a:solidFill>
                  <a:prstClr val="white"/>
                </a:solidFill>
              </a:endParaRPr>
            </a:p>
          </p:txBody>
        </p:sp>
        <p:sp>
          <p:nvSpPr>
            <p:cNvPr id="14" name="Rectangle 13"/>
            <p:cNvSpPr/>
            <p:nvPr/>
          </p:nvSpPr>
          <p:spPr>
            <a:xfrm>
              <a:off x="2552700" y="3284650"/>
              <a:ext cx="6235039" cy="1764000"/>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80000" tIns="45720" rIns="91440" bIns="45720" numCol="1" spcCol="0" rtlCol="0" fromWordArt="0" anchor="ctr" anchorCtr="0" forceAA="0" compatLnSpc="1">
              <a:prstTxWarp prst="textNoShape">
                <a:avLst/>
              </a:prstTxWarp>
              <a:noAutofit/>
            </a:bodyPr>
            <a:lstStyle/>
            <a:p>
              <a:pPr marL="174625" lvl="1" indent="-174625">
                <a:spcBef>
                  <a:spcPct val="20000"/>
                </a:spcBef>
                <a:buClr>
                  <a:srgbClr val="0072C6"/>
                </a:buClr>
                <a:buFont typeface="Arial"/>
                <a:buChar char="•"/>
              </a:pPr>
              <a:r>
                <a:rPr lang="en-GB" sz="1600" dirty="0" smtClean="0">
                  <a:solidFill>
                    <a:prstClr val="black"/>
                  </a:solidFill>
                </a:rPr>
                <a:t>In Sutton, a red bag </a:t>
              </a:r>
              <a:r>
                <a:rPr lang="en-GB" sz="1600" dirty="0">
                  <a:solidFill>
                    <a:prstClr val="black"/>
                  </a:solidFill>
                </a:rPr>
                <a:t>is </a:t>
              </a:r>
              <a:r>
                <a:rPr lang="en-GB" sz="1600" dirty="0" smtClean="0">
                  <a:solidFill>
                    <a:prstClr val="black"/>
                  </a:solidFill>
                </a:rPr>
                <a:t>used to carry all of </a:t>
              </a:r>
              <a:r>
                <a:rPr lang="en-GB" sz="1600" dirty="0">
                  <a:solidFill>
                    <a:prstClr val="black"/>
                  </a:solidFill>
                </a:rPr>
                <a:t>care home resident’s </a:t>
              </a:r>
              <a:r>
                <a:rPr lang="en-GB" sz="1600" dirty="0" smtClean="0">
                  <a:solidFill>
                    <a:prstClr val="black"/>
                  </a:solidFill>
                </a:rPr>
                <a:t>medical information and possessions </a:t>
              </a:r>
              <a:r>
                <a:rPr lang="en-GB" sz="1600" dirty="0">
                  <a:solidFill>
                    <a:prstClr val="black"/>
                  </a:solidFill>
                </a:rPr>
                <a:t>during an admission or attendance to </a:t>
              </a:r>
              <a:r>
                <a:rPr lang="en-GB" sz="1600" dirty="0" smtClean="0">
                  <a:solidFill>
                    <a:prstClr val="black"/>
                  </a:solidFill>
                </a:rPr>
                <a:t>hospital.   </a:t>
              </a:r>
            </a:p>
            <a:p>
              <a:pPr marL="174625" lvl="1" indent="-174625">
                <a:spcBef>
                  <a:spcPct val="20000"/>
                </a:spcBef>
                <a:buClr>
                  <a:srgbClr val="0072C6"/>
                </a:buClr>
                <a:buFont typeface="Arial"/>
                <a:buChar char="•"/>
              </a:pPr>
              <a:r>
                <a:rPr lang="en-GB" sz="1600" dirty="0">
                  <a:solidFill>
                    <a:prstClr val="black"/>
                  </a:solidFill>
                </a:rPr>
                <a:t>The </a:t>
              </a:r>
              <a:r>
                <a:rPr lang="en-GB" sz="1600" dirty="0" smtClean="0">
                  <a:solidFill>
                    <a:prstClr val="black"/>
                  </a:solidFill>
                </a:rPr>
                <a:t>initiative </a:t>
              </a:r>
              <a:r>
                <a:rPr lang="en-GB" sz="1600" dirty="0">
                  <a:solidFill>
                    <a:prstClr val="black"/>
                  </a:solidFill>
                </a:rPr>
                <a:t>saves time during transfers; allows A&amp;E staff to make more informed decisions and allows for speedier discharge </a:t>
              </a:r>
              <a:r>
                <a:rPr lang="en-GB" sz="1600" dirty="0" smtClean="0">
                  <a:solidFill>
                    <a:prstClr val="black"/>
                  </a:solidFill>
                </a:rPr>
                <a:t>home.</a:t>
              </a:r>
              <a:endParaRPr lang="en-GB" sz="1600" dirty="0">
                <a:solidFill>
                  <a:prstClr val="black"/>
                </a:solidFill>
              </a:endParaRPr>
            </a:p>
          </p:txBody>
        </p:sp>
      </p:grpSp>
    </p:spTree>
    <p:extLst>
      <p:ext uri="{BB962C8B-B14F-4D97-AF65-F5344CB8AC3E}">
        <p14:creationId xmlns:p14="http://schemas.microsoft.com/office/powerpoint/2010/main" val="21921347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7DE7D0A-5CC0-CD4F-AD63-02ED5F8284D6}" type="slidenum">
              <a:rPr lang="en-US" smtClean="0"/>
              <a:pPr/>
              <a:t>9</a:t>
            </a:fld>
            <a:endParaRPr lang="en-US" dirty="0"/>
          </a:p>
        </p:txBody>
      </p:sp>
      <p:sp>
        <p:nvSpPr>
          <p:cNvPr id="6" name="Title 5"/>
          <p:cNvSpPr>
            <a:spLocks noGrp="1"/>
          </p:cNvSpPr>
          <p:nvPr>
            <p:ph type="title"/>
          </p:nvPr>
        </p:nvSpPr>
        <p:spPr>
          <a:xfrm>
            <a:off x="457201" y="496692"/>
            <a:ext cx="7376429" cy="461665"/>
          </a:xfrm>
          <a:prstGeom prst="rect">
            <a:avLst/>
          </a:prstGeom>
        </p:spPr>
        <p:txBody>
          <a:bodyPr wrap="square">
            <a:spAutoFit/>
          </a:bodyPr>
          <a:lstStyle/>
          <a:p>
            <a:r>
              <a:rPr lang="en-GB" sz="2400" b="1" dirty="0" smtClean="0">
                <a:solidFill>
                  <a:srgbClr val="0070C0"/>
                </a:solidFill>
                <a:latin typeface="Arial" panose="020B0604020202020204" pitchFamily="34" charset="0"/>
                <a:cs typeface="Arial" panose="020B0604020202020204" pitchFamily="34" charset="0"/>
              </a:rPr>
              <a:t>How vanguards have enhanced care for patients</a:t>
            </a:r>
            <a:endParaRPr lang="en-GB" sz="2400" b="1" dirty="0">
              <a:solidFill>
                <a:srgbClr val="0070C0"/>
              </a:solidFill>
              <a:latin typeface="Arial" panose="020B0604020202020204" pitchFamily="34" charset="0"/>
              <a:cs typeface="Arial" panose="020B0604020202020204" pitchFamily="34" charset="0"/>
            </a:endParaRPr>
          </a:p>
        </p:txBody>
      </p:sp>
      <p:sp>
        <p:nvSpPr>
          <p:cNvPr id="7" name="Rectangle 6"/>
          <p:cNvSpPr/>
          <p:nvPr/>
        </p:nvSpPr>
        <p:spPr>
          <a:xfrm>
            <a:off x="529100" y="1273974"/>
            <a:ext cx="1777380" cy="1733796"/>
          </a:xfrm>
          <a:prstGeom prst="rect">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b="1" dirty="0" smtClean="0">
                <a:solidFill>
                  <a:prstClr val="white"/>
                </a:solidFill>
                <a:latin typeface="Arial" panose="020B0604020202020204" pitchFamily="34" charset="0"/>
                <a:cs typeface="Arial" panose="020B0604020202020204" pitchFamily="34" charset="0"/>
              </a:rPr>
              <a:t>Better case management</a:t>
            </a:r>
            <a:endParaRPr lang="en-GB" b="1" dirty="0">
              <a:solidFill>
                <a:prstClr val="white"/>
              </a:solidFill>
              <a:latin typeface="Arial" panose="020B0604020202020204" pitchFamily="34" charset="0"/>
              <a:cs typeface="Arial" panose="020B0604020202020204" pitchFamily="34" charset="0"/>
            </a:endParaRPr>
          </a:p>
        </p:txBody>
      </p:sp>
      <p:sp>
        <p:nvSpPr>
          <p:cNvPr id="8" name="Rectangle 7"/>
          <p:cNvSpPr/>
          <p:nvPr/>
        </p:nvSpPr>
        <p:spPr>
          <a:xfrm>
            <a:off x="2282105" y="1273974"/>
            <a:ext cx="6243622" cy="1733796"/>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60000" lvl="1" indent="-285750">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Mid-Nottinghamshire: Alliance of 13 health, social care and voluntary sector organisations</a:t>
            </a:r>
          </a:p>
          <a:p>
            <a:pPr marL="360000" lvl="1" indent="-285750">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Professionals work together in newly formed integrated teams to support patients experiencing complex </a:t>
            </a:r>
            <a:r>
              <a:rPr lang="en-GB" sz="1600" dirty="0" smtClean="0">
                <a:solidFill>
                  <a:prstClr val="black"/>
                </a:solidFill>
                <a:latin typeface="Arial" panose="020B0604020202020204" pitchFamily="34" charset="0"/>
                <a:cs typeface="Arial" panose="020B0604020202020204" pitchFamily="34" charset="0"/>
              </a:rPr>
              <a:t>conditions. Patients </a:t>
            </a:r>
            <a:r>
              <a:rPr lang="en-GB" sz="1600" dirty="0">
                <a:solidFill>
                  <a:prstClr val="black"/>
                </a:solidFill>
                <a:latin typeface="Arial" panose="020B0604020202020204" pitchFamily="34" charset="0"/>
                <a:cs typeface="Arial" panose="020B0604020202020204" pitchFamily="34" charset="0"/>
              </a:rPr>
              <a:t>are, on average, spending less time in hospital (bed days), generating £20m in recurrent annual savings to the local health and social care </a:t>
            </a:r>
            <a:r>
              <a:rPr lang="en-GB" sz="1600" dirty="0" smtClean="0">
                <a:solidFill>
                  <a:prstClr val="black"/>
                </a:solidFill>
                <a:latin typeface="Arial" panose="020B0604020202020204" pitchFamily="34" charset="0"/>
                <a:cs typeface="Arial" panose="020B0604020202020204" pitchFamily="34" charset="0"/>
              </a:rPr>
              <a:t>system</a:t>
            </a:r>
            <a:endParaRPr lang="en-GB" sz="1600" dirty="0">
              <a:solidFill>
                <a:prstClr val="black"/>
              </a:solidFill>
              <a:latin typeface="Arial" panose="020B0604020202020204" pitchFamily="34" charset="0"/>
              <a:cs typeface="Arial" panose="020B0604020202020204" pitchFamily="34" charset="0"/>
            </a:endParaRPr>
          </a:p>
        </p:txBody>
      </p:sp>
      <p:sp>
        <p:nvSpPr>
          <p:cNvPr id="9" name="Rectangle 8"/>
          <p:cNvSpPr/>
          <p:nvPr/>
        </p:nvSpPr>
        <p:spPr>
          <a:xfrm>
            <a:off x="530404" y="3170307"/>
            <a:ext cx="1777381" cy="1637663"/>
          </a:xfrm>
          <a:prstGeom prst="rect">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b="1" dirty="0" smtClean="0">
                <a:solidFill>
                  <a:prstClr val="white"/>
                </a:solidFill>
                <a:latin typeface="Arial" panose="020B0604020202020204" pitchFamily="34" charset="0"/>
                <a:cs typeface="Arial" panose="020B0604020202020204" pitchFamily="34" charset="0"/>
              </a:rPr>
              <a:t>Specialist care closer to home</a:t>
            </a:r>
            <a:endParaRPr lang="en-GB" b="1" dirty="0">
              <a:solidFill>
                <a:prstClr val="white"/>
              </a:solidFill>
              <a:latin typeface="Arial" panose="020B0604020202020204" pitchFamily="34" charset="0"/>
              <a:cs typeface="Arial" panose="020B0604020202020204" pitchFamily="34" charset="0"/>
            </a:endParaRPr>
          </a:p>
        </p:txBody>
      </p:sp>
      <p:sp>
        <p:nvSpPr>
          <p:cNvPr id="10" name="Rectangle 9"/>
          <p:cNvSpPr/>
          <p:nvPr/>
        </p:nvSpPr>
        <p:spPr>
          <a:xfrm>
            <a:off x="2266073" y="3170306"/>
            <a:ext cx="6272285" cy="1637663"/>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60000" lvl="1" indent="-285750">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Foundation Health Group (Guy’s and St Thomas’ and Dartford and Gravesham NHS Trusts) </a:t>
            </a:r>
            <a:r>
              <a:rPr lang="en-GB" sz="1600" dirty="0" smtClean="0">
                <a:solidFill>
                  <a:prstClr val="black"/>
                </a:solidFill>
                <a:latin typeface="Arial" panose="020B0604020202020204" pitchFamily="34" charset="0"/>
                <a:cs typeface="Arial" panose="020B0604020202020204" pitchFamily="34" charset="0"/>
              </a:rPr>
              <a:t>alliance</a:t>
            </a:r>
            <a:endParaRPr lang="en-GB" sz="1600" dirty="0">
              <a:solidFill>
                <a:prstClr val="black"/>
              </a:solidFill>
              <a:latin typeface="Arial" panose="020B0604020202020204" pitchFamily="34" charset="0"/>
              <a:cs typeface="Arial" panose="020B0604020202020204" pitchFamily="34" charset="0"/>
            </a:endParaRPr>
          </a:p>
          <a:p>
            <a:pPr marL="360000" lvl="1" indent="-285750">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Provides specialist services closer to where people live. 300+ ultrasound angiology diagnostic scans provided at </a:t>
            </a:r>
            <a:r>
              <a:rPr lang="en-GB" sz="1600" dirty="0" err="1">
                <a:solidFill>
                  <a:prstClr val="black"/>
                </a:solidFill>
                <a:latin typeface="Arial" panose="020B0604020202020204" pitchFamily="34" charset="0"/>
                <a:cs typeface="Arial" panose="020B0604020202020204" pitchFamily="34" charset="0"/>
              </a:rPr>
              <a:t>Darent</a:t>
            </a:r>
            <a:r>
              <a:rPr lang="en-GB" sz="1600" dirty="0">
                <a:solidFill>
                  <a:prstClr val="black"/>
                </a:solidFill>
                <a:latin typeface="Arial" panose="020B0604020202020204" pitchFamily="34" charset="0"/>
                <a:cs typeface="Arial" panose="020B0604020202020204" pitchFamily="34" charset="0"/>
              </a:rPr>
              <a:t> Valley Hospital (June 2016-April 2017), saving around 14,000 patient travel </a:t>
            </a:r>
            <a:r>
              <a:rPr lang="en-GB" sz="1600" dirty="0" smtClean="0">
                <a:solidFill>
                  <a:prstClr val="black"/>
                </a:solidFill>
                <a:latin typeface="Arial" panose="020B0604020202020204" pitchFamily="34" charset="0"/>
                <a:cs typeface="Arial" panose="020B0604020202020204" pitchFamily="34" charset="0"/>
              </a:rPr>
              <a:t>miles</a:t>
            </a:r>
            <a:endParaRPr lang="en-GB" sz="1600" dirty="0">
              <a:solidFill>
                <a:prstClr val="black"/>
              </a:solidFill>
              <a:latin typeface="Arial" panose="020B0604020202020204" pitchFamily="34" charset="0"/>
              <a:cs typeface="Arial" panose="020B0604020202020204" pitchFamily="34" charset="0"/>
            </a:endParaRPr>
          </a:p>
        </p:txBody>
      </p:sp>
      <p:sp>
        <p:nvSpPr>
          <p:cNvPr id="11" name="Rectangle 10"/>
          <p:cNvSpPr/>
          <p:nvPr/>
        </p:nvSpPr>
        <p:spPr>
          <a:xfrm>
            <a:off x="546436" y="4951986"/>
            <a:ext cx="1777381" cy="1249967"/>
          </a:xfrm>
          <a:prstGeom prst="rect">
            <a:avLst/>
          </a:prstGeom>
          <a:solidFill>
            <a:srgbClr val="0072C6"/>
          </a:solid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b="1" dirty="0" smtClean="0">
                <a:solidFill>
                  <a:prstClr val="white"/>
                </a:solidFill>
                <a:latin typeface="Arial" panose="020B0604020202020204" pitchFamily="34" charset="0"/>
                <a:cs typeface="Arial" panose="020B0604020202020204" pitchFamily="34" charset="0"/>
              </a:rPr>
              <a:t>Flexible access to specialist support</a:t>
            </a:r>
            <a:endParaRPr lang="en-GB" b="1" dirty="0">
              <a:solidFill>
                <a:prstClr val="white"/>
              </a:solidFill>
              <a:latin typeface="Arial" panose="020B0604020202020204" pitchFamily="34" charset="0"/>
              <a:cs typeface="Arial" panose="020B0604020202020204" pitchFamily="34" charset="0"/>
            </a:endParaRPr>
          </a:p>
        </p:txBody>
      </p:sp>
      <p:sp>
        <p:nvSpPr>
          <p:cNvPr id="12" name="Rectangle 11"/>
          <p:cNvSpPr/>
          <p:nvPr/>
        </p:nvSpPr>
        <p:spPr>
          <a:xfrm>
            <a:off x="2294063" y="4951986"/>
            <a:ext cx="6243622" cy="1249967"/>
          </a:xfrm>
          <a:prstGeom prst="rect">
            <a:avLst/>
          </a:prstGeom>
          <a:noFill/>
          <a:ln w="28575">
            <a:solidFill>
              <a:srgbClr val="0072C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60000" lvl="1" indent="-285750">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Morecambe Bay integrated primary and acute care </a:t>
            </a:r>
            <a:r>
              <a:rPr lang="en-GB" sz="1600" dirty="0" smtClean="0">
                <a:solidFill>
                  <a:prstClr val="black"/>
                </a:solidFill>
                <a:latin typeface="Arial" panose="020B0604020202020204" pitchFamily="34" charset="0"/>
                <a:cs typeface="Arial" panose="020B0604020202020204" pitchFamily="34" charset="0"/>
              </a:rPr>
              <a:t>system</a:t>
            </a:r>
            <a:endParaRPr lang="en-GB" sz="1600" dirty="0">
              <a:solidFill>
                <a:prstClr val="black"/>
              </a:solidFill>
              <a:latin typeface="Arial" panose="020B0604020202020204" pitchFamily="34" charset="0"/>
              <a:cs typeface="Arial" panose="020B0604020202020204" pitchFamily="34" charset="0"/>
            </a:endParaRPr>
          </a:p>
          <a:p>
            <a:pPr marL="360000" lvl="1" indent="-285750">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Electronic advice and guidance system available across 16 specialities enabled patients to seek specialist support without being referred to secondary care (1,668 referrals avoided</a:t>
            </a:r>
            <a:r>
              <a:rPr lang="en-GB" sz="1600" dirty="0" smtClean="0">
                <a:solidFill>
                  <a:prstClr val="black"/>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825573196"/>
      </p:ext>
    </p:extLst>
  </p:cSld>
  <p:clrMapOvr>
    <a:masterClrMapping/>
  </p:clrMapOvr>
  <p:timing>
    <p:tnLst>
      <p:par>
        <p:cTn id="1" dur="indefinite" restart="never" nodeType="tmRoot"/>
      </p:par>
    </p:tnLst>
  </p:timing>
</p:sld>
</file>

<file path=ppt/theme/theme1.xml><?xml version="1.0" encoding="utf-8"?>
<a:theme xmlns:a="http://schemas.openxmlformats.org/drawingml/2006/main" name="4_Office Theme">
  <a:themeElements>
    <a:clrScheme name="Custom 1">
      <a:dk1>
        <a:srgbClr val="000000"/>
      </a:dk1>
      <a:lt1>
        <a:srgbClr val="FFFFFF"/>
      </a:lt1>
      <a:dk2>
        <a:srgbClr val="005EB8"/>
      </a:dk2>
      <a:lt2>
        <a:srgbClr val="7C2855"/>
      </a:lt2>
      <a:accent1>
        <a:srgbClr val="003087"/>
      </a:accent1>
      <a:accent2>
        <a:srgbClr val="0072CE"/>
      </a:accent2>
      <a:accent3>
        <a:srgbClr val="00A9CE"/>
      </a:accent3>
      <a:accent4>
        <a:srgbClr val="41B6E6"/>
      </a:accent4>
      <a:accent5>
        <a:srgbClr val="425563"/>
      </a:accent5>
      <a:accent6>
        <a:srgbClr val="768692"/>
      </a:accent6>
      <a:hlink>
        <a:srgbClr val="7C2855"/>
      </a:hlink>
      <a:folHlink>
        <a:srgbClr val="7C2855"/>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5_Office Theme">
  <a:themeElements>
    <a:clrScheme name="Custom 1">
      <a:dk1>
        <a:srgbClr val="000000"/>
      </a:dk1>
      <a:lt1>
        <a:srgbClr val="FFFFFF"/>
      </a:lt1>
      <a:dk2>
        <a:srgbClr val="005EB8"/>
      </a:dk2>
      <a:lt2>
        <a:srgbClr val="7C2855"/>
      </a:lt2>
      <a:accent1>
        <a:srgbClr val="003087"/>
      </a:accent1>
      <a:accent2>
        <a:srgbClr val="0072CE"/>
      </a:accent2>
      <a:accent3>
        <a:srgbClr val="00A9CE"/>
      </a:accent3>
      <a:accent4>
        <a:srgbClr val="41B6E6"/>
      </a:accent4>
      <a:accent5>
        <a:srgbClr val="425563"/>
      </a:accent5>
      <a:accent6>
        <a:srgbClr val="768692"/>
      </a:accent6>
      <a:hlink>
        <a:srgbClr val="7C2855"/>
      </a:hlink>
      <a:folHlink>
        <a:srgbClr val="7C2855"/>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_dlc_DocId xmlns="51367701-27c8-403e-a234-85855c5cd73e">K57F673QWXRZ-1374-26</_dlc_DocId>
    <_dlc_DocIdUrl xmlns="51367701-27c8-403e-a234-85855c5cd73e">
      <Url>https://nhsengland.sharepoint.com/TeamCentre/VisionandValues/_layouts/15/DocIdRedir.aspx?ID=K57F673QWXRZ-1374-26</Url>
      <Description>K57F673QWXRZ-1374-26</Description>
    </_dlc_DocIdUrl>
    <SharedWithUsers xmlns="11cf67b4-8be8-4203-926d-b1451d6a3644">
      <UserInfo>
        <DisplayName>Lauren Griffin</DisplayName>
        <AccountId>3449</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C8D083DDF8B2CE45ABEDBAB4F90C7050" ma:contentTypeVersion="1" ma:contentTypeDescription="Create a new document." ma:contentTypeScope="" ma:versionID="032acde6ac023d6924288be4ad21c08f">
  <xsd:schema xmlns:xsd="http://www.w3.org/2001/XMLSchema" xmlns:xs="http://www.w3.org/2001/XMLSchema" xmlns:p="http://schemas.microsoft.com/office/2006/metadata/properties" xmlns:ns2="51367701-27c8-403e-a234-85855c5cd73e" xmlns:ns3="11cf67b4-8be8-4203-926d-b1451d6a3644" targetNamespace="http://schemas.microsoft.com/office/2006/metadata/properties" ma:root="true" ma:fieldsID="f52e0736a025cab4de6ebc49c2f18d24" ns2:_="" ns3:_="">
    <xsd:import namespace="51367701-27c8-403e-a234-85855c5cd73e"/>
    <xsd:import namespace="11cf67b4-8be8-4203-926d-b1451d6a3644"/>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367701-27c8-403e-a234-85855c5cd73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1cf67b4-8be8-4203-926d-b1451d6a364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3E2D8D-97DE-4E74-B764-E6068406E7BC}">
  <ds:schemaRefs>
    <ds:schemaRef ds:uri="http://schemas.microsoft.com/sharepoint/events"/>
  </ds:schemaRefs>
</ds:datastoreItem>
</file>

<file path=customXml/itemProps2.xml><?xml version="1.0" encoding="utf-8"?>
<ds:datastoreItem xmlns:ds="http://schemas.openxmlformats.org/officeDocument/2006/customXml" ds:itemID="{1162815B-73E9-4F29-BCD9-8ECFE512B070}">
  <ds:schemaRefs>
    <ds:schemaRef ds:uri="http://www.w3.org/XML/1998/namespace"/>
    <ds:schemaRef ds:uri="http://purl.org/dc/elements/1.1/"/>
    <ds:schemaRef ds:uri="http://schemas.openxmlformats.org/package/2006/metadata/core-properties"/>
    <ds:schemaRef ds:uri="http://schemas.microsoft.com/office/2006/documentManagement/types"/>
    <ds:schemaRef ds:uri="http://schemas.microsoft.com/office/2006/metadata/properties"/>
    <ds:schemaRef ds:uri="11cf67b4-8be8-4203-926d-b1451d6a3644"/>
    <ds:schemaRef ds:uri="51367701-27c8-403e-a234-85855c5cd73e"/>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13A858E9-A82C-48FC-8CCF-1C12D02559A5}">
  <ds:schemaRefs>
    <ds:schemaRef ds:uri="http://schemas.microsoft.com/sharepoint/v3/contenttype/forms"/>
  </ds:schemaRefs>
</ds:datastoreItem>
</file>

<file path=customXml/itemProps4.xml><?xml version="1.0" encoding="utf-8"?>
<ds:datastoreItem xmlns:ds="http://schemas.openxmlformats.org/officeDocument/2006/customXml" ds:itemID="{115F914E-F0E3-42BB-A7DB-48E01D88CD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367701-27c8-403e-a234-85855c5cd73e"/>
    <ds:schemaRef ds:uri="11cf67b4-8be8-4203-926d-b1451d6a36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28681</TotalTime>
  <Words>1730</Words>
  <Application>Microsoft Office PowerPoint</Application>
  <PresentationFormat>On-screen Show (4:3)</PresentationFormat>
  <Paragraphs>244</Paragraphs>
  <Slides>20</Slides>
  <Notes>8</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4_Office Theme</vt:lpstr>
      <vt:lpstr>5_Office Theme</vt:lpstr>
      <vt:lpstr>The New Care Models programme: achievements, learnings and next steps</vt:lpstr>
      <vt:lpstr>The health needs of the population are changing…</vt:lpstr>
      <vt:lpstr>… and the system has not changed enough to meet these needs</vt:lpstr>
      <vt:lpstr>There is a shared consensus that integrating care is imperative to meeting these challenges</vt:lpstr>
      <vt:lpstr>Integrated care means taking a whole populations approach, getting upstream to prevent illness and moderate deterioration</vt:lpstr>
      <vt:lpstr>The vanguards role in integrating care</vt:lpstr>
      <vt:lpstr>PowerPoint Presentation</vt:lpstr>
      <vt:lpstr>How vanguards (new care models) have enhanced care for patients</vt:lpstr>
      <vt:lpstr>How vanguards have enhanced care for patients</vt:lpstr>
      <vt:lpstr>The patient perspective</vt:lpstr>
      <vt:lpstr>The patient perspective</vt:lpstr>
      <vt:lpstr>Making the system more effective and efficient</vt:lpstr>
      <vt:lpstr>The task now is to spread this learning to systems across England</vt:lpstr>
      <vt:lpstr>PowerPoint Presentation</vt:lpstr>
      <vt:lpstr>Emergent findings suggest there are three key ‘building blocks’ for delivering integrated care systems…</vt:lpstr>
      <vt:lpstr>PowerPoint Presentation</vt:lpstr>
      <vt:lpstr>The model is starting to bear fruit…  In Frimley, activity is falling</vt:lpstr>
      <vt:lpstr>…with support from national workstreams,  co-led by integrated care systems</vt:lpstr>
      <vt:lpstr>Access to Learning Materials </vt:lpstr>
      <vt:lpstr>For further information…</vt:lpstr>
    </vt:vector>
  </TitlesOfParts>
  <Company>Smith &amp; Milton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NHS England Presentation Template</dc:title>
  <dc:creator>Kevin O'Brien</dc:creator>
  <cp:lastModifiedBy>Julia Grace</cp:lastModifiedBy>
  <cp:revision>1083</cp:revision>
  <cp:lastPrinted>2017-12-08T09:53:44Z</cp:lastPrinted>
  <dcterms:created xsi:type="dcterms:W3CDTF">2014-04-08T10:27:44Z</dcterms:created>
  <dcterms:modified xsi:type="dcterms:W3CDTF">2018-04-25T09:55:04Z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0x010100C8D083DDF8B2CE45ABEDBAB4F90C7050</vt:lpwstr>
  </property>
  <property fmtid="{D5CDD505-2E9C-101B-9397-08002B2CF9AE}" pid="3" name="_dlc_DocIdItemGuid">
    <vt:lpwstr>162e1004-4b7b-4f5d-a50a-d24947abc4b0</vt:lpwstr>
  </property>
</Properties>
</file>