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4"/>
    <p:sldMasterId id="2147483789" r:id="rId5"/>
  </p:sldMasterIdLst>
  <p:notesMasterIdLst>
    <p:notesMasterId r:id="rId29"/>
  </p:notesMasterIdLst>
  <p:handoutMasterIdLst>
    <p:handoutMasterId r:id="rId30"/>
  </p:handoutMasterIdLst>
  <p:sldIdLst>
    <p:sldId id="292" r:id="rId6"/>
    <p:sldId id="314" r:id="rId7"/>
    <p:sldId id="315" r:id="rId8"/>
    <p:sldId id="296" r:id="rId9"/>
    <p:sldId id="307" r:id="rId10"/>
    <p:sldId id="316" r:id="rId11"/>
    <p:sldId id="343" r:id="rId12"/>
    <p:sldId id="273" r:id="rId13"/>
    <p:sldId id="345" r:id="rId14"/>
    <p:sldId id="1264" r:id="rId15"/>
    <p:sldId id="436" r:id="rId16"/>
    <p:sldId id="435" r:id="rId17"/>
    <p:sldId id="1268" r:id="rId18"/>
    <p:sldId id="322" r:id="rId19"/>
    <p:sldId id="337" r:id="rId20"/>
    <p:sldId id="320" r:id="rId21"/>
    <p:sldId id="1266" r:id="rId22"/>
    <p:sldId id="308" r:id="rId23"/>
    <p:sldId id="335" r:id="rId24"/>
    <p:sldId id="433" r:id="rId25"/>
    <p:sldId id="303" r:id="rId26"/>
    <p:sldId id="301" r:id="rId27"/>
    <p:sldId id="298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57"/>
    <a:srgbClr val="AC1480"/>
    <a:srgbClr val="0088CF"/>
    <a:srgbClr val="49AAD5"/>
    <a:srgbClr val="F39200"/>
    <a:srgbClr val="8FBF21"/>
    <a:srgbClr val="596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8E6880-98F6-46B8-AA64-37400C828BE9}" v="16" dt="2019-04-22T17:37:26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5" autoAdjust="0"/>
    <p:restoredTop sz="59492" autoAdjust="0"/>
  </p:normalViewPr>
  <p:slideViewPr>
    <p:cSldViewPr>
      <p:cViewPr varScale="1">
        <p:scale>
          <a:sx n="54" d="100"/>
          <a:sy n="54" d="100"/>
        </p:scale>
        <p:origin x="1239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0"/>
    </p:cViewPr>
  </p:sorterViewPr>
  <p:notesViewPr>
    <p:cSldViewPr>
      <p:cViewPr varScale="1">
        <p:scale>
          <a:sx n="62" d="100"/>
          <a:sy n="62" d="100"/>
        </p:scale>
        <p:origin x="2685" y="3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5CE2F505-5AE6-4C3A-96DE-AB1D7AB2C584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E84E9D8D-FEAA-4571-BD53-7C1DC38C6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45F1C560-B732-4B1A-A446-B3038BF58199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3D6981BB-8DA7-4332-A8E2-4B820A7FB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4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0350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2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68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08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38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53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17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65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improvement@eahsn.org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866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62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979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9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02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346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56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3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78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7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3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0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981BB-8DA7-4332-A8E2-4B820A7FB9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6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Across England AF prevalence varies 1.0 - 3.9%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Eastern AHSN </a:t>
            </a:r>
          </a:p>
          <a:p>
            <a:pPr lvl="1"/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Estimate AF prevalence (2017) = 2.55%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North Norfolk CCG</a:t>
            </a:r>
          </a:p>
          <a:p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	Estimated 3.9% =  1,751 undiagnosed cases</a:t>
            </a:r>
          </a:p>
          <a:p>
            <a:pPr lvl="1"/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81BB-8DA7-4332-A8E2-4B820A7FB9F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6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4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291" y="1916832"/>
            <a:ext cx="5384800" cy="472257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291" y="1916832"/>
            <a:ext cx="5384800" cy="472257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8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49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657838"/>
            <a:ext cx="11233248" cy="1470025"/>
          </a:xfrm>
          <a:prstGeom prst="rect">
            <a:avLst/>
          </a:prstGeom>
        </p:spPr>
        <p:txBody>
          <a:bodyPr/>
          <a:lstStyle>
            <a:lvl1pPr algn="l">
              <a:lnSpc>
                <a:spcPts val="4800"/>
              </a:lnSpc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title</a:t>
            </a:r>
            <a:br>
              <a:rPr lang="en-GB"/>
            </a:br>
            <a:r>
              <a:rPr lang="en-GB"/>
              <a:t>max two lines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135318"/>
            <a:ext cx="11233248" cy="47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Presenters name and title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97000"/>
            <a:ext cx="12192000" cy="375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3" y="332656"/>
            <a:ext cx="251293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6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260648"/>
            <a:ext cx="1132925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24619" y="6248400"/>
            <a:ext cx="2540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9AD0B14-57EE-4816-A9D4-DDCE655F957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4433" y="1411199"/>
            <a:ext cx="11328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03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259200"/>
            <a:ext cx="11328000" cy="792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" y="1411200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00" y="2070000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11200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70000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2461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E33B40D-ACD6-4AB4-B76B-4C5180592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691" y="404664"/>
            <a:ext cx="8270709" cy="880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737600" y="631162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BFBFB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8DE4F961-EC53-4401-9323-0AB6CBDC5AEF}" type="datetime3">
              <a:rPr lang="en-GB" sz="1600" smtClean="0">
                <a:solidFill>
                  <a:schemeClr val="bg1"/>
                </a:solidFill>
                <a:latin typeface="+mn-lt"/>
              </a:rPr>
              <a:pPr defTabSz="457200"/>
              <a:t>22 April, 2019</a:t>
            </a:fld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9600" y="6307416"/>
            <a:ext cx="422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n-lt"/>
              </a:rPr>
              <a:t>eahsn.org | @TheEAHSN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332656"/>
            <a:ext cx="2512932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35360" y="1484784"/>
            <a:ext cx="11517816" cy="3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3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90" r:id="rId5"/>
    <p:sldLayoutId id="2147483791" r:id="rId6"/>
    <p:sldLayoutId id="2147483792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AC1480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B1480"/>
        </a:buClr>
        <a:buFont typeface="Arial"/>
        <a:buChar char="•"/>
        <a:defRPr sz="2200" b="0" i="0" kern="1200">
          <a:solidFill>
            <a:srgbClr val="596164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B1480"/>
        </a:buClr>
        <a:buFont typeface="Arial"/>
        <a:buChar char="–"/>
        <a:defRPr sz="2200" b="0" i="0" kern="1200">
          <a:solidFill>
            <a:srgbClr val="596164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B1480"/>
        </a:buClr>
        <a:buFont typeface="Arial"/>
        <a:buChar char="•"/>
        <a:defRPr sz="2200" b="0" i="0" kern="1200">
          <a:solidFill>
            <a:srgbClr val="596164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B1480"/>
        </a:buClr>
        <a:buFont typeface="Arial"/>
        <a:buChar char="–"/>
        <a:defRPr sz="2200" b="0" i="0" kern="1200">
          <a:solidFill>
            <a:srgbClr val="596164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B1480"/>
        </a:buClr>
        <a:buFont typeface="Arial"/>
        <a:buChar char="»"/>
        <a:defRPr sz="2200" b="0" i="0" kern="1200">
          <a:solidFill>
            <a:srgbClr val="596164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737599" y="6356351"/>
            <a:ext cx="2863348" cy="259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BFBFB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8DE4F961-EC53-4401-9323-0AB6CBDC5AEF}" type="datetime3">
              <a:rPr lang="en-GB" sz="1600" smtClean="0">
                <a:solidFill>
                  <a:schemeClr val="bg1"/>
                </a:solidFill>
                <a:latin typeface="+mn-lt"/>
              </a:rPr>
              <a:pPr defTabSz="457200"/>
              <a:t>22 April, 2019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916777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rgbClr val="AC14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200" b="0" i="0" kern="1200">
          <a:solidFill>
            <a:srgbClr val="596164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200" b="0" i="0" kern="1200">
          <a:solidFill>
            <a:srgbClr val="596164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200" b="0" i="0" kern="1200">
          <a:solidFill>
            <a:srgbClr val="596164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200" b="0" i="0" kern="1200">
          <a:solidFill>
            <a:srgbClr val="596164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200" b="0" i="0" kern="1200">
          <a:solidFill>
            <a:srgbClr val="596164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hythmiaalliance.org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bit.ly/2tKHBMw&#160;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ahsn.org/our-work/improving-health-and-care/atrial-fibrillat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shireandpeterboroughccg.nhs.uk/health-professionals/patient-pathways/atrial-fibrillation/clinical-resources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scardio.org/Guidelines/Clinical-Practice-Guidelines/Guidelines-derivative-products/Get-the-essential-messages-and-the-educational-slide-set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hsn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www.eahsn.org/resources/monthly-newsletter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it.ly/af-device-review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shop.gb.alivecor.com/products/kardiamobile" TargetMode="External"/><Relationship Id="rId7" Type="http://schemas.openxmlformats.org/officeDocument/2006/relationships/hyperlink" Target="https://www.watchbp.co.uk/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lesseysemiconductors.com/products/impulse/" TargetMode="External"/><Relationship Id="rId11" Type="http://schemas.openxmlformats.org/officeDocument/2006/relationships/image" Target="../media/image13.emf"/><Relationship Id="rId5" Type="http://schemas.openxmlformats.org/officeDocument/2006/relationships/hyperlink" Target="https://mydiagnostick.eu/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www.cardiocity.com/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07368" y="2321011"/>
            <a:ext cx="11233248" cy="1470025"/>
          </a:xfrm>
        </p:spPr>
        <p:txBody>
          <a:bodyPr/>
          <a:lstStyle/>
          <a:p>
            <a:br>
              <a:rPr lang="en-GB" sz="3600" b="0" dirty="0"/>
            </a:br>
            <a:r>
              <a:rPr lang="en-GB" sz="3600" b="0" dirty="0"/>
              <a:t>Atrial Fibrillation Programme Update </a:t>
            </a:r>
            <a:endParaRPr lang="en-GB" b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4398" y="4133940"/>
            <a:ext cx="8509914" cy="471000"/>
          </a:xfrm>
        </p:spPr>
        <p:txBody>
          <a:bodyPr/>
          <a:lstStyle/>
          <a:p>
            <a:r>
              <a:rPr lang="en-GB" dirty="0"/>
              <a:t>Dr Amanda Buttery </a:t>
            </a:r>
          </a:p>
          <a:p>
            <a:r>
              <a:rPr lang="en-GB" dirty="0"/>
              <a:t>Atrial Fibrillation Programme Manager</a:t>
            </a:r>
          </a:p>
          <a:p>
            <a:r>
              <a:rPr lang="en-GB" dirty="0"/>
              <a:t>amanda.buttery@eahsn.org</a:t>
            </a:r>
          </a:p>
          <a:p>
            <a:endParaRPr lang="en-GB" dirty="0"/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407368" y="3295373"/>
            <a:ext cx="11233248" cy="471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 baseline="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A43339D5-3311-41D2-B0A3-A27236CE4C0B}"/>
              </a:ext>
            </a:extLst>
          </p:cNvPr>
          <p:cNvSpPr txBox="1">
            <a:spLocks/>
          </p:cNvSpPr>
          <p:nvPr/>
        </p:nvSpPr>
        <p:spPr>
          <a:xfrm>
            <a:off x="299356" y="5914506"/>
            <a:ext cx="11593288" cy="2922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AB1480"/>
              </a:buClr>
              <a:buFont typeface="Arial"/>
              <a:buNone/>
              <a:defRPr sz="2200" b="0" i="0" kern="1200" baseline="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B1480"/>
              </a:buClr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B1480"/>
              </a:buClr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B1480"/>
              </a:buClr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B1480"/>
              </a:buClr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Citizen’s Senate 23.4.2019</a:t>
            </a:r>
          </a:p>
        </p:txBody>
      </p:sp>
    </p:spTree>
    <p:extLst>
      <p:ext uri="{BB962C8B-B14F-4D97-AF65-F5344CB8AC3E}">
        <p14:creationId xmlns:p14="http://schemas.microsoft.com/office/powerpoint/2010/main" val="11616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199A-1C94-461F-8B28-1BC9C365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ECG device roll-out in Eastern region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5D9773-FD36-4A90-974B-4B7DBC28E188}"/>
              </a:ext>
            </a:extLst>
          </p:cNvPr>
          <p:cNvSpPr/>
          <p:nvPr/>
        </p:nvSpPr>
        <p:spPr>
          <a:xfrm>
            <a:off x="4371559" y="414908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CEBFED-C589-46AA-BE68-3CBFBFDB8F90}"/>
              </a:ext>
            </a:extLst>
          </p:cNvPr>
          <p:cNvSpPr/>
          <p:nvPr/>
        </p:nvSpPr>
        <p:spPr>
          <a:xfrm>
            <a:off x="562202" y="1763814"/>
            <a:ext cx="118705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2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96164">
                    <a:lumMod val="50000"/>
                  </a:srgbClr>
                </a:solidFill>
              </a:rPr>
              <a:t>Key milestones: </a:t>
            </a:r>
          </a:p>
          <a:p>
            <a:pPr marL="800060" lvl="1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96164">
                    <a:lumMod val="50000"/>
                  </a:srgbClr>
                </a:solidFill>
              </a:rPr>
              <a:t>Expressions of Interest closed 21 Feb 2018</a:t>
            </a:r>
          </a:p>
          <a:p>
            <a:pPr marL="800060" lvl="1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96164">
                    <a:lumMod val="50000"/>
                  </a:srgbClr>
                </a:solidFill>
              </a:rPr>
              <a:t>All CCGs involved and </a:t>
            </a:r>
            <a:r>
              <a:rPr lang="en-GB" dirty="0"/>
              <a:t>≃</a:t>
            </a:r>
            <a:r>
              <a:rPr lang="en-GB" dirty="0">
                <a:solidFill>
                  <a:srgbClr val="AC1480"/>
                </a:solidFill>
              </a:rPr>
              <a:t> 600 </a:t>
            </a:r>
            <a:r>
              <a:rPr lang="en-GB" dirty="0" err="1">
                <a:solidFill>
                  <a:srgbClr val="AC1480"/>
                </a:solidFill>
              </a:rPr>
              <a:t>Kardia</a:t>
            </a:r>
            <a:r>
              <a:rPr lang="en-GB" dirty="0">
                <a:solidFill>
                  <a:srgbClr val="AC1480"/>
                </a:solidFill>
              </a:rPr>
              <a:t> </a:t>
            </a:r>
            <a:r>
              <a:rPr lang="en-GB" dirty="0">
                <a:solidFill>
                  <a:srgbClr val="596164">
                    <a:lumMod val="50000"/>
                  </a:srgbClr>
                </a:solidFill>
              </a:rPr>
              <a:t>devices dispatched</a:t>
            </a:r>
          </a:p>
          <a:p>
            <a:pPr lvl="1">
              <a:spcAft>
                <a:spcPts val="600"/>
              </a:spcAft>
              <a:buClr>
                <a:srgbClr val="AC1480"/>
              </a:buClr>
              <a:buSzPct val="150000"/>
              <a:defRPr/>
            </a:pPr>
            <a:endParaRPr lang="en-GB" dirty="0">
              <a:solidFill>
                <a:srgbClr val="596164">
                  <a:lumMod val="50000"/>
                </a:srgbClr>
              </a:solidFill>
            </a:endParaRPr>
          </a:p>
          <a:p>
            <a:pPr marL="342882" lvl="1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96164">
                    <a:lumMod val="50000"/>
                  </a:srgbClr>
                </a:solidFill>
              </a:rPr>
              <a:t>Raising Awareness – many regions and many events! </a:t>
            </a:r>
          </a:p>
          <a:p>
            <a:pPr marL="800060" lvl="1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96164">
                    <a:lumMod val="50000"/>
                  </a:srgbClr>
                </a:solidFill>
              </a:rPr>
              <a:t>Suffolk - </a:t>
            </a:r>
            <a:r>
              <a:rPr lang="en-GB" dirty="0" err="1">
                <a:solidFill>
                  <a:srgbClr val="596164">
                    <a:lumMod val="50000"/>
                  </a:srgbClr>
                </a:solidFill>
              </a:rPr>
              <a:t>ParkRun</a:t>
            </a:r>
            <a:r>
              <a:rPr lang="en-GB" dirty="0">
                <a:solidFill>
                  <a:srgbClr val="596164">
                    <a:lumMod val="50000"/>
                  </a:srgbClr>
                </a:solidFill>
              </a:rPr>
              <a:t>, Bury St Edmunds Beer Festival, Women’s Institute</a:t>
            </a:r>
          </a:p>
          <a:p>
            <a:pPr marL="800060" lvl="1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96164">
                    <a:lumMod val="50000"/>
                  </a:srgbClr>
                </a:solidFill>
              </a:rPr>
              <a:t>Hospitals - Addenbrooke’s, West Suffolk, Queen Elizabeth Hospital </a:t>
            </a:r>
          </a:p>
          <a:p>
            <a:pPr marL="800060" lvl="1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96164">
                    <a:lumMod val="50000"/>
                  </a:srgbClr>
                </a:solidFill>
              </a:rPr>
              <a:t>East Anglian Press coverage and Cambridge TV</a:t>
            </a:r>
          </a:p>
          <a:p>
            <a:pPr lvl="1">
              <a:spcAft>
                <a:spcPts val="600"/>
              </a:spcAft>
              <a:buClr>
                <a:srgbClr val="AC1480"/>
              </a:buClr>
              <a:buSzPct val="150000"/>
              <a:defRPr/>
            </a:pPr>
            <a:endParaRPr lang="en-GB" dirty="0">
              <a:solidFill>
                <a:srgbClr val="596164">
                  <a:lumMod val="50000"/>
                </a:srgbClr>
              </a:solidFill>
            </a:endParaRPr>
          </a:p>
          <a:p>
            <a:pPr marL="342882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96164">
                    <a:lumMod val="50000"/>
                  </a:srgbClr>
                </a:solidFill>
              </a:rPr>
              <a:t>Training and Clinician Upskilling </a:t>
            </a:r>
          </a:p>
          <a:p>
            <a:pPr marL="800060" lvl="1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96164">
                    <a:lumMod val="50000"/>
                  </a:srgbClr>
                </a:solidFill>
              </a:rPr>
              <a:t>GP and Pharmacist Upskilling Event – Newmarket 2018</a:t>
            </a:r>
          </a:p>
          <a:p>
            <a:pPr marL="800060" lvl="1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96164">
                    <a:lumMod val="50000"/>
                  </a:srgbClr>
                </a:solidFill>
              </a:rPr>
              <a:t>Supported Arrythmia Alliance Cardiac Update meeting in Cambridge – 2018  </a:t>
            </a:r>
          </a:p>
          <a:p>
            <a:pPr marL="1257238" lvl="2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96164">
                    <a:lumMod val="50000"/>
                  </a:srgbClr>
                </a:solidFill>
              </a:rPr>
              <a:t>Coming soon - 12 June 2019 Anglia Ruskin University </a:t>
            </a:r>
            <a:r>
              <a:rPr lang="en-GB" dirty="0">
                <a:solidFill>
                  <a:srgbClr val="596164">
                    <a:lumMod val="50000"/>
                  </a:srgbClr>
                </a:solidFill>
                <a:hlinkClick r:id="rId3"/>
              </a:rPr>
              <a:t>http://www.arrhythmiaalliance.org.uk/</a:t>
            </a:r>
            <a:endParaRPr lang="en-GB" dirty="0">
              <a:solidFill>
                <a:srgbClr val="596164">
                  <a:lumMod val="50000"/>
                </a:srgbClr>
              </a:solidFill>
            </a:endParaRPr>
          </a:p>
          <a:p>
            <a:pPr lvl="1"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F32BD-3F1E-4B09-8297-E7E863A0740E}"/>
              </a:ext>
            </a:extLst>
          </p:cNvPr>
          <p:cNvSpPr/>
          <p:nvPr/>
        </p:nvSpPr>
        <p:spPr>
          <a:xfrm>
            <a:off x="824506" y="2005193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0088CF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0088CF"/>
              </a:solidFill>
              <a:latin typeface="Segoe UI" panose="020B0502040204020203" pitchFamily="34" charset="0"/>
            </a:endParaRPr>
          </a:p>
          <a:p>
            <a:endParaRPr lang="en-GB" dirty="0"/>
          </a:p>
        </p:txBody>
      </p:sp>
      <p:pic>
        <p:nvPicPr>
          <p:cNvPr id="13" name="Picture 2" descr="https://yt3.ggpht.com/a-/AN66SAz7o15r6YkxM8xADRqMPOuK1-3q-NGpPhA5Yg=s288-mo-c-c0xffffffff-rj-k-no">
            <a:extLst>
              <a:ext uri="{FF2B5EF4-FFF2-40B4-BE49-F238E27FC236}">
                <a16:creationId xmlns:a16="http://schemas.microsoft.com/office/drawing/2014/main" id="{1D231CA2-6432-4BCF-BDC7-393AABD2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332098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0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370" y="1916835"/>
            <a:ext cx="113052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/>
              </a:rPr>
              <a:t> </a:t>
            </a:r>
          </a:p>
          <a:p>
            <a:pPr marL="800060" lvl="1" indent="-342882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/>
              </a:rPr>
              <a:t>To achieve 85% detected prevalence </a:t>
            </a:r>
          </a:p>
          <a:p>
            <a:pPr lvl="2">
              <a:spcAft>
                <a:spcPts val="600"/>
              </a:spcAft>
              <a:buClr>
                <a:schemeClr val="accent4"/>
              </a:buClr>
              <a:buSzPct val="150000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/>
              </a:rPr>
              <a:t>- additional 134,000 people with AF detected</a:t>
            </a:r>
          </a:p>
          <a:p>
            <a:pPr lvl="2"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400" dirty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800060" lvl="1" indent="-342882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/>
              </a:rPr>
              <a:t>To achieve 84% of people with AF and CHA</a:t>
            </a:r>
            <a:r>
              <a:rPr lang="en-GB" sz="2400" baseline="-25000" dirty="0">
                <a:solidFill>
                  <a:schemeClr val="tx1">
                    <a:lumMod val="50000"/>
                  </a:schemeClr>
                </a:solidFill>
                <a:cs typeface="Arial"/>
              </a:rPr>
              <a:t>2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/>
              </a:rPr>
              <a:t>DS</a:t>
            </a:r>
            <a:r>
              <a:rPr lang="en-GB" sz="2400" baseline="-25000" dirty="0">
                <a:solidFill>
                  <a:schemeClr val="tx1">
                    <a:lumMod val="50000"/>
                  </a:schemeClr>
                </a:solidFill>
                <a:cs typeface="Arial"/>
              </a:rPr>
              <a:t>2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/>
              </a:rPr>
              <a:t>VASc score ≥ 2 currently treated with anticoagulation - </a:t>
            </a:r>
            <a:r>
              <a:rPr lang="en-GB" sz="2400" dirty="0">
                <a:solidFill>
                  <a:srgbClr val="AC1480"/>
                </a:solidFill>
                <a:cs typeface="Arial"/>
              </a:rPr>
              <a:t>ACHIEVED!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/>
              </a:rPr>
              <a:t> </a:t>
            </a:r>
          </a:p>
          <a:p>
            <a:pPr lvl="2"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400" dirty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lvl="2">
              <a:spcAft>
                <a:spcPts val="600"/>
              </a:spcAft>
              <a:buClr>
                <a:schemeClr val="accent4"/>
              </a:buClr>
              <a:buSzPct val="150000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/>
              </a:rPr>
              <a:t>- Now aim to see </a:t>
            </a:r>
            <a:r>
              <a:rPr lang="en-GB" sz="2400" dirty="0">
                <a:solidFill>
                  <a:srgbClr val="AC1480"/>
                </a:solidFill>
                <a:cs typeface="Arial"/>
              </a:rPr>
              <a:t>90% of CCGs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/>
              </a:rPr>
              <a:t>achieve 84% by 2020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800" dirty="0">
              <a:solidFill>
                <a:srgbClr val="AC1480"/>
              </a:solidFill>
              <a:latin typeface="+mj-lt"/>
              <a:ea typeface="+mj-ea"/>
              <a:cs typeface="Arial"/>
            </a:endParaRPr>
          </a:p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30CE3B-8D55-4CAF-B398-818A8AFD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588" y="421398"/>
            <a:ext cx="8270709" cy="880695"/>
          </a:xfrm>
        </p:spPr>
        <p:txBody>
          <a:bodyPr/>
          <a:lstStyle/>
          <a:p>
            <a:r>
              <a:rPr lang="en-GB" dirty="0"/>
              <a:t>Atrial Fibrillation: Programme aims by March 2020</a:t>
            </a:r>
          </a:p>
        </p:txBody>
      </p:sp>
    </p:spTree>
    <p:extLst>
      <p:ext uri="{BB962C8B-B14F-4D97-AF65-F5344CB8AC3E}">
        <p14:creationId xmlns:p14="http://schemas.microsoft.com/office/powerpoint/2010/main" val="5062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370" y="1916832"/>
            <a:ext cx="1102592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/>
              </a:rPr>
              <a:t> 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39379-CAC2-4ECC-8973-F52C7602B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2" y="208863"/>
            <a:ext cx="4425220" cy="64402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773FB5-2817-4064-AA5A-74A72A16F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7" y="208863"/>
            <a:ext cx="4503719" cy="644027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737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656" y="476677"/>
            <a:ext cx="8928992" cy="1008107"/>
          </a:xfrm>
        </p:spPr>
        <p:txBody>
          <a:bodyPr/>
          <a:lstStyle/>
          <a:p>
            <a:r>
              <a:rPr lang="en-GB" dirty="0"/>
              <a:t>Which CCG has the highest proportion of patients with AF on anticoagulation? 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type="body" sz="quarter" idx="3"/>
          </p:nvPr>
        </p:nvSpPr>
        <p:spPr>
          <a:xfrm>
            <a:off x="983432" y="1628800"/>
            <a:ext cx="8928992" cy="4504197"/>
          </a:xfrm>
        </p:spPr>
        <p:txBody>
          <a:bodyPr>
            <a:normAutofit lnSpcReduction="10000"/>
          </a:bodyPr>
          <a:lstStyle/>
          <a:p>
            <a:pPr marL="457178" indent="-457178">
              <a:buFont typeface="Arial" panose="020B0604020202020204" pitchFamily="34" charset="0"/>
              <a:buChar char="•"/>
            </a:pPr>
            <a:endParaRPr lang="en-GB" sz="2400" b="0" dirty="0"/>
          </a:p>
          <a:p>
            <a:endParaRPr lang="en-GB" sz="2400" b="0" dirty="0"/>
          </a:p>
          <a:p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a) Norwich CCG </a:t>
            </a:r>
          </a:p>
          <a:p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b) Bedfordshire CCG </a:t>
            </a:r>
          </a:p>
          <a:p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c) West Essex CCG</a:t>
            </a:r>
          </a:p>
          <a:p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d) Cambridgeshire and Peterborough CCG</a:t>
            </a:r>
          </a:p>
          <a:p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e) West Norfolk CCG </a:t>
            </a:r>
          </a:p>
          <a:p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8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F1E6-2F39-42D4-9EA7-088C5E24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Next steps : Virtual clinics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64DF2-A9C0-4414-B54F-F1417EEF9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293" y="1916837"/>
            <a:ext cx="11237351" cy="4722577"/>
          </a:xfrm>
        </p:spPr>
        <p:txBody>
          <a:bodyPr>
            <a:normAutofit/>
          </a:bodyPr>
          <a:lstStyle/>
          <a:p>
            <a:r>
              <a:rPr lang="en-GB" dirty="0"/>
              <a:t>Great Yarmouth and Waveney CCG  </a:t>
            </a:r>
          </a:p>
          <a:p>
            <a:pPr lvl="1"/>
            <a:r>
              <a:rPr lang="en-GB" dirty="0"/>
              <a:t>Selected as one of the 21 CCGs for the national demonstrator programme</a:t>
            </a:r>
          </a:p>
          <a:p>
            <a:pPr lvl="1"/>
            <a:r>
              <a:rPr lang="en-GB" dirty="0"/>
              <a:t>Reviewing patients on AF register not on anticoagulation medicines</a:t>
            </a:r>
          </a:p>
          <a:p>
            <a:pPr lvl="1"/>
            <a:r>
              <a:rPr lang="en-GB" dirty="0"/>
              <a:t>Hear all about this model on the round table! </a:t>
            </a:r>
          </a:p>
          <a:p>
            <a:pPr marL="457178" lvl="1" indent="0">
              <a:buNone/>
            </a:pPr>
            <a:endParaRPr lang="en-GB" dirty="0"/>
          </a:p>
          <a:p>
            <a:r>
              <a:rPr lang="en-GB" dirty="0"/>
              <a:t>Lee Valley GP Federation </a:t>
            </a:r>
          </a:p>
          <a:p>
            <a:pPr lvl="1"/>
            <a:r>
              <a:rPr lang="en-GB" dirty="0"/>
              <a:t>Support local innovative model </a:t>
            </a:r>
          </a:p>
          <a:p>
            <a:pPr lvl="1"/>
            <a:r>
              <a:rPr lang="en-GB" dirty="0"/>
              <a:t>Promote systematic audit in practices (GRASP-AF tool)</a:t>
            </a:r>
          </a:p>
          <a:p>
            <a:pPr lvl="1"/>
            <a:r>
              <a:rPr lang="en-GB" dirty="0"/>
              <a:t>Optimising reviews with clinical pharmacists in GP practices </a:t>
            </a:r>
          </a:p>
          <a:p>
            <a:pPr marL="457178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18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1598" y="1916832"/>
            <a:ext cx="787709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Novel multidisciplinary stroke prevention service 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    2 stroke consultants, 1 registrar doctor and 2 specialist nurses</a:t>
            </a:r>
          </a:p>
          <a:p>
            <a:pPr marL="342900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Set up in 2017 aims to:</a:t>
            </a:r>
          </a:p>
          <a:p>
            <a:pPr marL="800100" lvl="1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increase the number of people provided with effective anticoagulation medicines </a:t>
            </a:r>
          </a:p>
          <a:p>
            <a:pPr marL="800100" lvl="1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improve patient care between primary and secondary care services.  </a:t>
            </a:r>
          </a:p>
          <a:p>
            <a:pPr lvl="0">
              <a:spcAft>
                <a:spcPts val="600"/>
              </a:spcAft>
              <a:buClr>
                <a:srgbClr val="AC1480"/>
              </a:buClr>
              <a:buSzPct val="150000"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Provides: </a:t>
            </a:r>
          </a:p>
          <a:p>
            <a:pPr marL="800100" lvl="1" indent="-342900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in-hospital AF screening</a:t>
            </a:r>
          </a:p>
          <a:p>
            <a:pPr marL="800100" lvl="1" indent="-342900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initiates anticoagulation </a:t>
            </a:r>
          </a:p>
          <a:p>
            <a:pPr marL="800100" lvl="1" indent="-342900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specialist assessment and advice to primary and secondary care</a:t>
            </a:r>
          </a:p>
          <a:p>
            <a:pPr marL="800100" lvl="1" indent="-342900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includes an outpatient service.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30CE3B-8D55-4CAF-B398-818A8AFD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415770"/>
            <a:ext cx="8270709" cy="880695"/>
          </a:xfrm>
        </p:spPr>
        <p:txBody>
          <a:bodyPr/>
          <a:lstStyle/>
          <a:p>
            <a:r>
              <a:rPr lang="en-GB" dirty="0"/>
              <a:t>Screening and Optimising Stroke Prevention in Atrial Fibrillation (SOS-AF)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AE015-3CD8-4F03-8E48-E30B5DFBB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-1" r="11785" b="1489"/>
          <a:stretch/>
        </p:blipFill>
        <p:spPr>
          <a:xfrm>
            <a:off x="222840" y="2564904"/>
            <a:ext cx="4188758" cy="3240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E91CD-0CA6-4457-8C7F-423B36D0E5F7}"/>
              </a:ext>
            </a:extLst>
          </p:cNvPr>
          <p:cNvSpPr txBox="1"/>
          <p:nvPr/>
        </p:nvSpPr>
        <p:spPr>
          <a:xfrm>
            <a:off x="-600744" y="602128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  <a:buClr>
                <a:srgbClr val="AC1480"/>
              </a:buClr>
              <a:buSzPct val="150000"/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Funding: AHSN Network’s partnership with the Alliance Anticoagulation Foundation for stroke prevention in AF.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E0EE1-1E9A-4A11-8333-D3191CA3EDD6}"/>
              </a:ext>
            </a:extLst>
          </p:cNvPr>
          <p:cNvSpPr txBox="1"/>
          <p:nvPr/>
        </p:nvSpPr>
        <p:spPr>
          <a:xfrm>
            <a:off x="767408" y="18448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C1480"/>
                </a:solidFill>
              </a:rPr>
              <a:t>SOS-AF at Addenbrookes</a:t>
            </a:r>
          </a:p>
        </p:txBody>
      </p:sp>
    </p:spTree>
    <p:extLst>
      <p:ext uri="{BB962C8B-B14F-4D97-AF65-F5344CB8AC3E}">
        <p14:creationId xmlns:p14="http://schemas.microsoft.com/office/powerpoint/2010/main" val="29441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07368" y="2060850"/>
            <a:ext cx="11233248" cy="1470025"/>
          </a:xfrm>
        </p:spPr>
        <p:txBody>
          <a:bodyPr/>
          <a:lstStyle/>
          <a:p>
            <a:r>
              <a:rPr lang="en-GB" sz="4000" dirty="0"/>
              <a:t>Regional Resources  </a:t>
            </a:r>
          </a:p>
        </p:txBody>
      </p:sp>
    </p:spTree>
    <p:extLst>
      <p:ext uri="{BB962C8B-B14F-4D97-AF65-F5344CB8AC3E}">
        <p14:creationId xmlns:p14="http://schemas.microsoft.com/office/powerpoint/2010/main" val="1376018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199A-1C94-461F-8B28-1BC9C365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 to the Podcast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5D9773-FD36-4A90-974B-4B7DBC28E188}"/>
              </a:ext>
            </a:extLst>
          </p:cNvPr>
          <p:cNvSpPr/>
          <p:nvPr/>
        </p:nvSpPr>
        <p:spPr>
          <a:xfrm>
            <a:off x="4371559" y="414908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CEBFED-C589-46AA-BE68-3CBFBFDB8F90}"/>
              </a:ext>
            </a:extLst>
          </p:cNvPr>
          <p:cNvSpPr/>
          <p:nvPr/>
        </p:nvSpPr>
        <p:spPr>
          <a:xfrm>
            <a:off x="4536058" y="1949097"/>
            <a:ext cx="734481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2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596164">
                    <a:lumMod val="50000"/>
                  </a:srgbClr>
                </a:solidFill>
              </a:rPr>
              <a:t>Rollout in 5 practices in Bedfordshire</a:t>
            </a:r>
          </a:p>
          <a:p>
            <a:pPr marL="342882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rgbClr val="596164">
                  <a:lumMod val="50000"/>
                </a:srgbClr>
              </a:solidFill>
            </a:endParaRPr>
          </a:p>
          <a:p>
            <a:pPr marL="342882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596164">
                    <a:lumMod val="50000"/>
                  </a:srgbClr>
                </a:solidFill>
              </a:rPr>
              <a:t>Used practice tablets </a:t>
            </a:r>
          </a:p>
          <a:p>
            <a:pPr>
              <a:spcAft>
                <a:spcPts val="600"/>
              </a:spcAft>
              <a:buClr>
                <a:srgbClr val="AC1480"/>
              </a:buClr>
              <a:buSzPct val="150000"/>
              <a:defRPr/>
            </a:pPr>
            <a:endParaRPr lang="en-GB" sz="2800" dirty="0">
              <a:solidFill>
                <a:srgbClr val="596164">
                  <a:lumMod val="50000"/>
                </a:srgbClr>
              </a:solidFill>
            </a:endParaRPr>
          </a:p>
          <a:p>
            <a:pPr marL="342882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596164">
                    <a:lumMod val="50000"/>
                  </a:srgbClr>
                </a:solidFill>
              </a:rPr>
              <a:t>Embedded use in multiple practices (including nurse-led long-term condition clinics)</a:t>
            </a:r>
          </a:p>
          <a:p>
            <a:pPr>
              <a:spcAft>
                <a:spcPts val="600"/>
              </a:spcAft>
              <a:buClr>
                <a:srgbClr val="AC1480"/>
              </a:buClr>
              <a:buSzPct val="150000"/>
              <a:defRPr/>
            </a:pP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  <a:p>
            <a:pPr marL="342882" indent="-342882">
              <a:spcAft>
                <a:spcPts val="600"/>
              </a:spcAft>
              <a:buClr>
                <a:srgbClr val="AC148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Became business as usual in just 4 weeks! </a:t>
            </a:r>
            <a:endParaRPr lang="en-GB" sz="2800" dirty="0">
              <a:solidFill>
                <a:srgbClr val="596164">
                  <a:lumMod val="50000"/>
                </a:srgb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89ABF2-094D-4E5A-A11F-AFC19F8DE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87" y="4645667"/>
            <a:ext cx="4131176" cy="13234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7F32BD-3F1E-4B09-8297-E7E863A0740E}"/>
              </a:ext>
            </a:extLst>
          </p:cNvPr>
          <p:cNvSpPr/>
          <p:nvPr/>
        </p:nvSpPr>
        <p:spPr>
          <a:xfrm>
            <a:off x="824506" y="2005193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0088CF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0088CF"/>
              </a:solidFill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5BCC88-3A75-4054-9CD5-AAD719334481}"/>
              </a:ext>
            </a:extLst>
          </p:cNvPr>
          <p:cNvSpPr/>
          <p:nvPr/>
        </p:nvSpPr>
        <p:spPr>
          <a:xfrm>
            <a:off x="1074523" y="6096355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088CF"/>
                </a:solidFill>
                <a:latin typeface="Segoe UI" panose="020B0502040204020203" pitchFamily="34" charset="0"/>
                <a:hlinkClick r:id="rId4" tooltip="http://bit.ly/2tKHBMw"/>
              </a:rPr>
              <a:t>http://bit.ly/2tKHBMw </a:t>
            </a:r>
            <a:endParaRPr lang="en-GB" dirty="0"/>
          </a:p>
        </p:txBody>
      </p:sp>
      <p:pic>
        <p:nvPicPr>
          <p:cNvPr id="1026" name="Picture 2" descr="https://pbs.twimg.com/media/Dn2eWgIVsAAZJ4R.jpg">
            <a:extLst>
              <a:ext uri="{FF2B5EF4-FFF2-40B4-BE49-F238E27FC236}">
                <a16:creationId xmlns:a16="http://schemas.microsoft.com/office/drawing/2014/main" id="{4891D541-0956-42F6-99D8-738874021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41" y="1809492"/>
            <a:ext cx="203169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20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199A-1C94-461F-8B28-1BC9C365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met Jack yet?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88F428-F188-4377-BFD5-65809FCAD5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87488" y="1799785"/>
            <a:ext cx="1944216" cy="4653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A2874-8A36-4B33-A8A1-90ECED39EE2E}"/>
              </a:ext>
            </a:extLst>
          </p:cNvPr>
          <p:cNvSpPr txBox="1"/>
          <p:nvPr/>
        </p:nvSpPr>
        <p:spPr>
          <a:xfrm>
            <a:off x="3863752" y="2060848"/>
            <a:ext cx="777686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The video shows Jack and his story of starting anticoagulant medicines 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Could the Citizen’s Senate please promote this? </a:t>
            </a:r>
          </a:p>
          <a:p>
            <a:pPr marL="342900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View it on the Eastern AHSN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hlinkClick r:id="rId4"/>
              </a:rPr>
              <a:t>website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52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2A3F67-C0DE-455A-979E-83958E6CE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0000" t="12344" r="20000" b="23656"/>
          <a:stretch/>
        </p:blipFill>
        <p:spPr>
          <a:xfrm>
            <a:off x="479376" y="188642"/>
            <a:ext cx="8496944" cy="60422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301C9D-F37A-4E87-BC5D-A48C5BFDEC51}"/>
              </a:ext>
            </a:extLst>
          </p:cNvPr>
          <p:cNvSpPr/>
          <p:nvPr/>
        </p:nvSpPr>
        <p:spPr>
          <a:xfrm>
            <a:off x="983432" y="6334780"/>
            <a:ext cx="10848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https://www.cambridgeshireandpeterboroughccg.nhs.uk/health-professionals/patient-pathways/atrial-fibrillation/clinical-resources/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8621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875D-14FE-4AA4-A236-72C95312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Atrial Fibrillation?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BFF38-0D69-44C3-BDB0-C2F880E2B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1983" y="1916833"/>
            <a:ext cx="5760641" cy="453650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heart condition that causes an irregular and often abnormally fast heart rate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Symptoms:  </a:t>
            </a:r>
          </a:p>
          <a:p>
            <a:pPr lvl="1"/>
            <a:r>
              <a:rPr lang="en-GB" dirty="0"/>
              <a:t>dizziness, shortness of breath, tiredness. Aware of heart palpitations</a:t>
            </a:r>
          </a:p>
          <a:p>
            <a:pPr lvl="1"/>
            <a:r>
              <a:rPr lang="en-GB" dirty="0"/>
              <a:t>many have </a:t>
            </a:r>
            <a:r>
              <a:rPr lang="en-GB" dirty="0">
                <a:solidFill>
                  <a:srgbClr val="AC1480"/>
                </a:solidFill>
              </a:rPr>
              <a:t>no symptoms </a:t>
            </a:r>
            <a:r>
              <a:rPr lang="en-GB" dirty="0"/>
              <a:t>at all.</a:t>
            </a:r>
          </a:p>
          <a:p>
            <a:pPr marL="457200" lvl="1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Risk factors: </a:t>
            </a:r>
          </a:p>
          <a:p>
            <a:pPr lvl="1"/>
            <a:r>
              <a:rPr lang="en-GB" dirty="0"/>
              <a:t>age, high blood pressure, alcohol, obesity, diabetes and other conditions. 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60B92-8FFE-4342-A064-608ABCF8B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936810"/>
            <a:ext cx="4005065" cy="400506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76027B-5C3D-482A-83F6-9D2A1D9B8823}"/>
              </a:ext>
            </a:extLst>
          </p:cNvPr>
          <p:cNvSpPr txBox="1">
            <a:spLocks/>
          </p:cNvSpPr>
          <p:nvPr/>
        </p:nvSpPr>
        <p:spPr>
          <a:xfrm>
            <a:off x="513606" y="6068314"/>
            <a:ext cx="6408712" cy="10164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1480"/>
              </a:buClr>
              <a:buFont typeface="Arial"/>
              <a:buChar char="•"/>
              <a:defRPr sz="2800" b="0" i="0" kern="1200">
                <a:solidFill>
                  <a:srgbClr val="596164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1480"/>
              </a:buClr>
              <a:buFont typeface="Arial"/>
              <a:buChar char="–"/>
              <a:defRPr sz="2400" b="0" i="0" kern="1200">
                <a:solidFill>
                  <a:srgbClr val="596164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1480"/>
              </a:buClr>
              <a:buFont typeface="Arial"/>
              <a:buChar char="•"/>
              <a:defRPr sz="2000" b="0" i="0" kern="1200">
                <a:solidFill>
                  <a:srgbClr val="596164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1480"/>
              </a:buClr>
              <a:buFont typeface="Arial"/>
              <a:buChar char="–"/>
              <a:defRPr sz="1800" b="0" i="0" kern="1200">
                <a:solidFill>
                  <a:srgbClr val="596164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1480"/>
              </a:buClr>
              <a:buFont typeface="Arial"/>
              <a:buChar char="»"/>
              <a:defRPr sz="1800" b="0" i="0" kern="1200">
                <a:solidFill>
                  <a:srgbClr val="596164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911757"/>
                </a:solidFill>
              </a:rPr>
              <a:t>It increases the risk of having a stroke </a:t>
            </a:r>
          </a:p>
        </p:txBody>
      </p:sp>
    </p:spTree>
    <p:extLst>
      <p:ext uri="{BB962C8B-B14F-4D97-AF65-F5344CB8AC3E}">
        <p14:creationId xmlns:p14="http://schemas.microsoft.com/office/powerpoint/2010/main" val="1181207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4273152" y="1253382"/>
            <a:ext cx="71684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882" indent="-342882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30CE3B-8D55-4CAF-B398-818A8AFD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695" y="404670"/>
            <a:ext cx="8270709" cy="88069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Atrial Fibrillation: </a:t>
            </a:r>
            <a:r>
              <a:rPr lang="en-GB" dirty="0"/>
              <a:t>A priority for many organisations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5045C7-03D4-4A54-B3B3-458F6E329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40" y="3665900"/>
            <a:ext cx="2553053" cy="1824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15DBF-1DED-4EE3-B94F-E91FA48C3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11" y="1958352"/>
            <a:ext cx="2336919" cy="1399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0005FC-E3F5-472D-80DF-B4BA0AFE7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976" y="5798418"/>
            <a:ext cx="4587563" cy="638863"/>
          </a:xfrm>
          <a:prstGeom prst="rect">
            <a:avLst/>
          </a:prstGeom>
        </p:spPr>
      </p:pic>
      <p:pic>
        <p:nvPicPr>
          <p:cNvPr id="1026" name="Picture 2" descr="AF Association - United States of America">
            <a:extLst>
              <a:ext uri="{FF2B5EF4-FFF2-40B4-BE49-F238E27FC236}">
                <a16:creationId xmlns:a16="http://schemas.microsoft.com/office/drawing/2014/main" id="{BCC4CFA8-CCE9-4C6B-AFEA-B1670334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21" y="3729192"/>
            <a:ext cx="1958488" cy="12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B2DBD1-2F89-4882-8CAC-18C1303C2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7021" y="3724366"/>
            <a:ext cx="1224136" cy="1593927"/>
          </a:xfrm>
          <a:prstGeom prst="rect">
            <a:avLst/>
          </a:prstGeom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8587724A-7154-4037-A8B4-E092C8B2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792590"/>
            <a:ext cx="2521048" cy="11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ster logo NICE Teal">
            <a:extLst>
              <a:ext uri="{FF2B5EF4-FFF2-40B4-BE49-F238E27FC236}">
                <a16:creationId xmlns:a16="http://schemas.microsoft.com/office/drawing/2014/main" id="{D6BEB17B-6AD1-44B7-B898-C995C328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40" y="2063448"/>
            <a:ext cx="4148803" cy="7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rombosis UK - The Thrombosis Charity wishes to increase awareness of thrombosis among the public and health professionals and to raise research funds to improve patient care.">
            <a:extLst>
              <a:ext uri="{FF2B5EF4-FFF2-40B4-BE49-F238E27FC236}">
                <a16:creationId xmlns:a16="http://schemas.microsoft.com/office/drawing/2014/main" id="{4C8F626C-FA76-42F2-B894-255BD29A8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7" y="5641595"/>
            <a:ext cx="3295651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2FB6D1-0A9F-4644-AD63-840D35AC73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8368" y="1723412"/>
            <a:ext cx="2521048" cy="16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8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656" y="348918"/>
            <a:ext cx="8582744" cy="1237293"/>
          </a:xfrm>
        </p:spPr>
        <p:txBody>
          <a:bodyPr>
            <a:normAutofit/>
          </a:bodyPr>
          <a:lstStyle/>
          <a:p>
            <a:r>
              <a:rPr lang="en-GB" dirty="0"/>
              <a:t>European Society of Cardiology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	Download from Google Play, Amazon and Apple App Stores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91158-2940-48C3-836C-A270B180E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00" t="24801" r="28300" b="45800"/>
          <a:stretch/>
        </p:blipFill>
        <p:spPr>
          <a:xfrm>
            <a:off x="2917314" y="3106261"/>
            <a:ext cx="5261727" cy="22322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CAD36C-928B-425D-AF3D-4986CB872801}"/>
              </a:ext>
            </a:extLst>
          </p:cNvPr>
          <p:cNvSpPr/>
          <p:nvPr/>
        </p:nvSpPr>
        <p:spPr>
          <a:xfrm>
            <a:off x="1752040" y="5634227"/>
            <a:ext cx="9937104" cy="8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67" dirty="0">
                <a:hlinkClick r:id="rId4"/>
              </a:rPr>
              <a:t>https://www.escardio.org/Guidelines/Clinical-Practice-Guidelines/Guidelines-derivative-products/Get-the-essential-messages-and-the-educational-slide-sets</a:t>
            </a:r>
            <a:endParaRPr lang="en-GB" sz="1867" dirty="0"/>
          </a:p>
          <a:p>
            <a:endParaRPr lang="en-GB" sz="1351" dirty="0"/>
          </a:p>
        </p:txBody>
      </p:sp>
    </p:spTree>
    <p:extLst>
      <p:ext uri="{BB962C8B-B14F-4D97-AF65-F5344CB8AC3E}">
        <p14:creationId xmlns:p14="http://schemas.microsoft.com/office/powerpoint/2010/main" val="1262806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985A-C6FE-4A14-A284-B55BF75C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our Newsletter for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F7D0C-DA28-4BFF-B2D8-5C7087B4F8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600" dirty="0"/>
              <a:t>Visit our website </a:t>
            </a:r>
            <a:r>
              <a:rPr lang="en-GB" sz="2600" dirty="0">
                <a:hlinkClick r:id="rId3"/>
              </a:rPr>
              <a:t>www.eahsn.org</a:t>
            </a:r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Please sign up to our Monthly Newsletter</a:t>
            </a:r>
          </a:p>
          <a:p>
            <a:endParaRPr lang="en-GB" sz="2600" dirty="0"/>
          </a:p>
          <a:p>
            <a:pPr marL="0" indent="0">
              <a:buNone/>
            </a:pPr>
            <a:r>
              <a:rPr lang="en-GB" sz="2600" dirty="0">
                <a:hlinkClick r:id="rId4"/>
              </a:rPr>
              <a:t>https://www.eahsn.org/resources/monthly-newsletter/</a:t>
            </a:r>
            <a:endParaRPr lang="en-GB" sz="2600" dirty="0"/>
          </a:p>
          <a:p>
            <a:endParaRPr lang="en-GB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E07EE-DDCF-40A0-A51D-DCFA93731C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2" r="37791" b="29632"/>
          <a:stretch/>
        </p:blipFill>
        <p:spPr>
          <a:xfrm>
            <a:off x="6240019" y="1730765"/>
            <a:ext cx="5599941" cy="47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3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11233248" cy="1470025"/>
          </a:xfrm>
        </p:spPr>
        <p:txBody>
          <a:bodyPr/>
          <a:lstStyle/>
          <a:p>
            <a:r>
              <a:rPr lang="en-GB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2229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368" y="1916832"/>
            <a:ext cx="11521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There are medications that help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Warfarin and other heart medications 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    (oral anti-coagulants) 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4"/>
              </a:buClr>
              <a:buSzPct val="150000"/>
            </a:pP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C1480"/>
                </a:solidFill>
              </a:rPr>
              <a:t>Opportunities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to help more people</a:t>
            </a:r>
          </a:p>
          <a:p>
            <a:pPr marL="800100" lvl="1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30% of people with AF don’t know they have it (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underdiagnosis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pPr marL="800100" lvl="1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Over half of people are not getting the right medicines at the right dose </a:t>
            </a:r>
          </a:p>
          <a:p>
            <a:pPr marL="342900" indent="-342900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30CE3B-8D55-4CAF-B398-818A8AFD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691" y="404664"/>
            <a:ext cx="8270709" cy="880695"/>
          </a:xfrm>
        </p:spPr>
        <p:txBody>
          <a:bodyPr/>
          <a:lstStyle/>
          <a:p>
            <a:r>
              <a:rPr lang="en-GB" dirty="0"/>
              <a:t>Atrial fibrillation can be treated </a:t>
            </a:r>
          </a:p>
        </p:txBody>
      </p:sp>
      <p:pic>
        <p:nvPicPr>
          <p:cNvPr id="1026" name="Picture 2" descr="Image result for atrial fibrillation">
            <a:extLst>
              <a:ext uri="{FF2B5EF4-FFF2-40B4-BE49-F238E27FC236}">
                <a16:creationId xmlns:a16="http://schemas.microsoft.com/office/drawing/2014/main" id="{B38041F1-52FC-4715-AE25-289B0CD45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276872"/>
            <a:ext cx="490041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5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575" y="441460"/>
            <a:ext cx="7584224" cy="792000"/>
          </a:xfrm>
        </p:spPr>
        <p:txBody>
          <a:bodyPr/>
          <a:lstStyle/>
          <a:p>
            <a:r>
              <a:rPr lang="en-GB" dirty="0"/>
              <a:t>AF is more common at older 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2104" y="1628800"/>
            <a:ext cx="4954869" cy="5040560"/>
          </a:xfrm>
        </p:spPr>
        <p:txBody>
          <a:bodyPr/>
          <a:lstStyle/>
          <a:p>
            <a:pPr marL="257175" indent="-257175">
              <a:buFont typeface="Wingdings" panose="05000000000000000000" pitchFamily="2" charset="2"/>
              <a:buChar char="§"/>
            </a:pPr>
            <a:endParaRPr lang="en-GB" sz="2400" b="0" dirty="0"/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GB" sz="2400" b="0" dirty="0"/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GB" sz="2400" b="0" dirty="0"/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GB" sz="2400" b="0" dirty="0"/>
          </a:p>
          <a:p>
            <a:endParaRPr lang="en-GB" sz="2400" b="0" dirty="0"/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GB" sz="2400" b="0" dirty="0"/>
              <a:t>Over 65’s = 5.5% prevalence of AF</a:t>
            </a:r>
          </a:p>
          <a:p>
            <a:endParaRPr lang="en-GB" sz="2400" b="0" dirty="0"/>
          </a:p>
          <a:p>
            <a:endParaRPr lang="en-GB" sz="2400" b="0" dirty="0"/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GB" sz="2400" b="0" dirty="0"/>
              <a:t>Over 85’s = 15% prevalence of AF</a:t>
            </a:r>
          </a:p>
          <a:p>
            <a:pPr marL="342900" lvl="1"/>
            <a:endParaRPr lang="en-GB" sz="2400" b="0" dirty="0"/>
          </a:p>
          <a:p>
            <a:pPr marL="342900" lvl="1"/>
            <a:endParaRPr lang="en-GB" sz="2400" b="0" dirty="0"/>
          </a:p>
          <a:p>
            <a:pPr marL="257175" lvl="0" indent="-257175">
              <a:buFont typeface="Wingdings" panose="05000000000000000000" pitchFamily="2" charset="2"/>
              <a:buChar char="§"/>
            </a:pPr>
            <a:r>
              <a:rPr lang="en-GB" sz="2400" b="0" dirty="0"/>
              <a:t>Higher among men </a:t>
            </a:r>
          </a:p>
          <a:p>
            <a:pPr marL="342900" lvl="1"/>
            <a:endParaRPr lang="en-GB" b="0" dirty="0"/>
          </a:p>
          <a:p>
            <a:pPr marL="342900" lvl="1"/>
            <a:endParaRPr lang="en-GB" b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EC46B5-E074-4E08-83C3-9BCD503B6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9"/>
          <a:stretch/>
        </p:blipFill>
        <p:spPr>
          <a:xfrm>
            <a:off x="479376" y="1831019"/>
            <a:ext cx="6418460" cy="4189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6C9D51-9811-48B6-92EA-B1359A430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6331562"/>
            <a:ext cx="3492169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1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72D8-D19E-4077-BF99-17769F4E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AHSN Approach: Detect, Protect and Perfect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AE0FA5-1934-4246-A12E-82A82ABD0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0419" y="2204864"/>
            <a:ext cx="3607387" cy="4320479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88CF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86664B-BD9D-4039-A66D-65752351C0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9310" y="1772816"/>
            <a:ext cx="10013380" cy="48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4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AD0B14-57EE-4816-A9D4-DDCE655F957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28619" y="424250"/>
            <a:ext cx="5995773" cy="5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200" eaLnBrk="1" hangingPunct="1">
              <a:spcBef>
                <a:spcPts val="0"/>
              </a:spcBef>
            </a:pPr>
            <a:r>
              <a:rPr lang="en-GB" sz="2800" b="0" dirty="0">
                <a:solidFill>
                  <a:srgbClr val="AC1480"/>
                </a:solidFill>
                <a:latin typeface="Arial" panose="020B0604020202020204"/>
                <a:ea typeface="+mn-ea"/>
                <a:cs typeface="Arial"/>
              </a:rPr>
              <a:t>Devices to detect AF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35326" y="2204864"/>
            <a:ext cx="6529221" cy="4800600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B222"/>
              </a:buClr>
              <a:buChar char="•"/>
              <a:defRPr sz="18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B222"/>
              </a:buClr>
              <a:buChar char="–"/>
              <a:defRPr sz="16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B222"/>
              </a:buClr>
              <a:buChar char="•"/>
              <a:defRPr sz="16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B222"/>
              </a:buClr>
              <a:buChar char="–"/>
              <a:defRPr sz="16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B222"/>
              </a:buClr>
              <a:buChar char="»"/>
              <a:defRPr sz="16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AC148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latin typeface="+mn-lt"/>
              </a:rPr>
              <a:t>Many new and emerging devices </a:t>
            </a:r>
          </a:p>
          <a:p>
            <a:pPr marL="457200" lvl="1" indent="0">
              <a:buClr>
                <a:srgbClr val="AC1480"/>
              </a:buClr>
              <a:buNone/>
            </a:pPr>
            <a:r>
              <a:rPr lang="en-GB" sz="2800" kern="0" dirty="0">
                <a:latin typeface="+mn-lt"/>
              </a:rPr>
              <a:t>35 to date, and counting!</a:t>
            </a:r>
          </a:p>
          <a:p>
            <a:pPr marL="457200" lvl="1" indent="0">
              <a:buClr>
                <a:srgbClr val="AC1480"/>
              </a:buClr>
              <a:buNone/>
            </a:pPr>
            <a:endParaRPr lang="en-GB" sz="2800" kern="0" dirty="0">
              <a:latin typeface="+mn-lt"/>
            </a:endParaRPr>
          </a:p>
          <a:p>
            <a:pPr>
              <a:buClr>
                <a:srgbClr val="AC148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latin typeface="+mn-lt"/>
              </a:rPr>
              <a:t>AHSN overview of AF detection devices</a:t>
            </a:r>
          </a:p>
          <a:p>
            <a:pPr marL="0" indent="0">
              <a:buClr>
                <a:srgbClr val="AC1480"/>
              </a:buClr>
              <a:buNone/>
            </a:pPr>
            <a:endParaRPr lang="en-GB" sz="2800" kern="0" dirty="0">
              <a:latin typeface="+mn-lt"/>
            </a:endParaRPr>
          </a:p>
          <a:p>
            <a:pPr>
              <a:buClr>
                <a:srgbClr val="AC148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latin typeface="+mn-lt"/>
              </a:rPr>
              <a:t>NICE overview currently underway </a:t>
            </a:r>
          </a:p>
          <a:p>
            <a:endParaRPr lang="en-GB" kern="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1FB8CDF-ECFD-4591-A5BA-92EB8B840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80176" y="1844824"/>
            <a:ext cx="3732481" cy="449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2AF5A4-F13F-4D0C-87C8-DAB8C941CE66}"/>
              </a:ext>
            </a:extLst>
          </p:cNvPr>
          <p:cNvSpPr/>
          <p:nvPr/>
        </p:nvSpPr>
        <p:spPr>
          <a:xfrm>
            <a:off x="4079529" y="6071194"/>
            <a:ext cx="302005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67" dirty="0">
                <a:hlinkClick r:id="rId4"/>
              </a:rPr>
              <a:t>http://bit.ly/af-device-review</a:t>
            </a:r>
            <a:endParaRPr lang="en-GB" sz="1867" dirty="0"/>
          </a:p>
        </p:txBody>
      </p:sp>
    </p:spTree>
    <p:extLst>
      <p:ext uri="{BB962C8B-B14F-4D97-AF65-F5344CB8AC3E}">
        <p14:creationId xmlns:p14="http://schemas.microsoft.com/office/powerpoint/2010/main" val="145929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80" y="476672"/>
            <a:ext cx="8232915" cy="792088"/>
          </a:xfrm>
        </p:spPr>
        <p:txBody>
          <a:bodyPr/>
          <a:lstStyle/>
          <a:p>
            <a:r>
              <a:rPr lang="en-GB" dirty="0"/>
              <a:t>The 5 devices in the national roll-out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1872" y="1334038"/>
            <a:ext cx="6134167" cy="4680000"/>
          </a:xfrm>
        </p:spPr>
        <p:txBody>
          <a:bodyPr/>
          <a:lstStyle/>
          <a:p>
            <a:pPr marL="0" indent="0">
              <a:buNone/>
            </a:pPr>
            <a:endParaRPr lang="en-GB" sz="1600" dirty="0"/>
          </a:p>
          <a:p>
            <a:pPr lvl="0"/>
            <a:r>
              <a:rPr lang="en-GB" sz="2400" dirty="0" err="1">
                <a:hlinkClick r:id="rId3"/>
              </a:rPr>
              <a:t>AliveCor</a:t>
            </a:r>
            <a:r>
              <a:rPr lang="en-GB" sz="2400" dirty="0">
                <a:hlinkClick r:id="rId3"/>
              </a:rPr>
              <a:t> </a:t>
            </a:r>
            <a:r>
              <a:rPr lang="en-GB" sz="2400" dirty="0" err="1">
                <a:hlinkClick r:id="rId3"/>
              </a:rPr>
              <a:t>Kardia</a:t>
            </a:r>
            <a:r>
              <a:rPr lang="en-GB" sz="2400" dirty="0">
                <a:hlinkClick r:id="rId3"/>
              </a:rPr>
              <a:t> Mobile</a:t>
            </a:r>
            <a:endParaRPr lang="en-GB" sz="2400" dirty="0"/>
          </a:p>
          <a:p>
            <a:pPr lvl="0"/>
            <a:endParaRPr lang="en-GB" sz="2400" dirty="0"/>
          </a:p>
          <a:p>
            <a:pPr lvl="0"/>
            <a:r>
              <a:rPr lang="en-GB" sz="2400" dirty="0" err="1">
                <a:hlinkClick r:id="rId4"/>
              </a:rPr>
              <a:t>RhythmPad</a:t>
            </a:r>
            <a:endParaRPr lang="en-GB" sz="2400" dirty="0"/>
          </a:p>
          <a:p>
            <a:pPr lvl="0"/>
            <a:endParaRPr lang="en-GB" sz="2400" dirty="0"/>
          </a:p>
          <a:p>
            <a:pPr lvl="0"/>
            <a:r>
              <a:rPr lang="en-GB" sz="2400" dirty="0" err="1">
                <a:hlinkClick r:id="rId5"/>
              </a:rPr>
              <a:t>MyDiagnostick</a:t>
            </a:r>
            <a:r>
              <a:rPr lang="en-GB" sz="2400" dirty="0">
                <a:hlinkClick r:id="rId5"/>
              </a:rPr>
              <a:t> </a:t>
            </a:r>
            <a:r>
              <a:rPr lang="en-GB" sz="2400" dirty="0"/>
              <a:t>signals AF by using a red or green led light</a:t>
            </a:r>
          </a:p>
          <a:p>
            <a:pPr marL="0" lvl="0" indent="0">
              <a:buNone/>
            </a:pPr>
            <a:r>
              <a:rPr lang="en-GB" sz="2400" dirty="0"/>
              <a:t>      </a:t>
            </a:r>
            <a:endParaRPr lang="en-GB" sz="2400" b="1" u="sng" dirty="0"/>
          </a:p>
          <a:p>
            <a:r>
              <a:rPr lang="en-GB" sz="2400" dirty="0" err="1">
                <a:hlinkClick r:id="rId6"/>
              </a:rPr>
              <a:t>imPulse</a:t>
            </a:r>
            <a:r>
              <a:rPr lang="en-GB" sz="2400" dirty="0"/>
              <a:t> thumbs on the sensors. Signal is transmitted using Bluetooth to a Smart-phone or Table computer </a:t>
            </a:r>
          </a:p>
          <a:p>
            <a:pPr marL="0" indent="0">
              <a:buNone/>
            </a:pPr>
            <a:r>
              <a:rPr lang="en-GB" sz="2400" dirty="0"/>
              <a:t>     </a:t>
            </a:r>
            <a:endParaRPr lang="en-GB" sz="2400" b="1" u="sng" dirty="0"/>
          </a:p>
          <a:p>
            <a:pPr lvl="0"/>
            <a:r>
              <a:rPr lang="en-GB" sz="2400" dirty="0" err="1">
                <a:hlinkClick r:id="rId7"/>
              </a:rPr>
              <a:t>WatchBP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1260C-56DF-483F-B0FE-D5E1E77420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3304" y="5013176"/>
            <a:ext cx="2352619" cy="1513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114FD3-2299-4EB4-8612-26A22482D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85" y="3655485"/>
            <a:ext cx="3103904" cy="114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59E5F3-BF6E-4991-A6B8-762EA205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16" y="1937344"/>
            <a:ext cx="3324736" cy="11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208E2F-FCB0-431F-8B14-F31ABD1A24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8008" y="5005274"/>
            <a:ext cx="2656127" cy="151313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F86112-7A0B-4E41-AA4B-A06A570849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4001" y="1556792"/>
            <a:ext cx="2530213" cy="25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Our region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7368" y="1748909"/>
            <a:ext cx="5157671" cy="4001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rgbClr val="AC1480"/>
              </a:buClr>
              <a:buSzPct val="140000"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cover six STPs - Cambridgeshire &amp; Peterborough, Norfolk &amp; Waveney, Suffolk &amp; </a:t>
            </a:r>
            <a:r>
              <a:rPr lang="en-GB" b="1" dirty="0">
                <a:latin typeface="Arial" panose="020B0604020202020204"/>
              </a:rPr>
              <a:t>North East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Essex, Hertfordshire &amp; West Essex, </a:t>
            </a:r>
            <a:r>
              <a:rPr lang="en-GB" b="1" dirty="0">
                <a:latin typeface="Arial" panose="020B0604020202020204"/>
              </a:rPr>
              <a:t>Mid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&amp; </a:t>
            </a:r>
            <a:r>
              <a:rPr lang="en-GB" b="1" dirty="0">
                <a:latin typeface="Arial" panose="020B0604020202020204"/>
              </a:rPr>
              <a:t>South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Essex (Mid only) and the Eastern border of Bedfordshire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1480"/>
              </a:buClr>
              <a:buSzPct val="140000"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96164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Clr>
                <a:srgbClr val="AC1480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A6165"/>
                </a:solidFill>
                <a:latin typeface="Arial" panose="020B0604020202020204"/>
              </a:rPr>
              <a:t>&gt;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61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 </a:t>
            </a:r>
            <a:r>
              <a:rPr lang="en-GB" dirty="0">
                <a:solidFill>
                  <a:srgbClr val="5A6165"/>
                </a:solidFill>
                <a:latin typeface="Arial" panose="020B0604020202020204"/>
              </a:rPr>
              <a:t>m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A61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61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people</a:t>
            </a:r>
            <a:endParaRPr lang="en-GB" sz="1800" b="0" i="0" u="none" strike="noStrike" kern="1200" cap="none" spc="0" baseline="0" noProof="0" dirty="0">
              <a:solidFill>
                <a:srgbClr val="5A6165"/>
              </a:solidFill>
              <a:latin typeface="Arial" panose="020B0604020202020204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1480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61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46 NHS organisations</a:t>
            </a:r>
            <a:endParaRPr lang="en-GB" sz="1800" b="0" i="0" u="none" strike="noStrike" kern="1200" cap="none" spc="0" baseline="0" noProof="0" dirty="0">
              <a:solidFill>
                <a:srgbClr val="5A6165"/>
              </a:solidFill>
              <a:latin typeface="Arial" panose="020B0604020202020204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1480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61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 local authorities</a:t>
            </a:r>
            <a:endParaRPr lang="en-GB" sz="1800" b="0" i="0" u="none" strike="noStrike" kern="1200" cap="none" spc="0" baseline="0" noProof="0" dirty="0">
              <a:solidFill>
                <a:srgbClr val="5A6165"/>
              </a:solidFill>
              <a:latin typeface="Arial" panose="020B0604020202020204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1480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61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 Clinical Commissioning Groups (CCGs)</a:t>
            </a:r>
            <a:endParaRPr lang="en-GB" sz="1800" b="0" i="0" u="none" strike="noStrike" kern="1200" cap="none" spc="0" baseline="0" noProof="0" dirty="0">
              <a:solidFill>
                <a:srgbClr val="5A6165"/>
              </a:solidFill>
              <a:latin typeface="Arial" panose="020B0604020202020204"/>
              <a:cs typeface="Arial"/>
            </a:endParaRPr>
          </a:p>
          <a:p>
            <a:pPr marL="285750" indent="-285750">
              <a:buClr>
                <a:srgbClr val="AC1480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61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Eastern </a:t>
            </a:r>
            <a:r>
              <a:rPr lang="en-GB" dirty="0">
                <a:solidFill>
                  <a:srgbClr val="5A6165"/>
                </a:solidFill>
                <a:latin typeface="Arial" panose="020B0604020202020204"/>
              </a:rPr>
              <a:t>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61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ollaboration for Leadership in Applied </a:t>
            </a:r>
            <a:r>
              <a:rPr lang="en-GB" dirty="0">
                <a:solidFill>
                  <a:srgbClr val="5A6165"/>
                </a:solidFill>
                <a:latin typeface="Arial" panose="020B0604020202020204"/>
              </a:rPr>
              <a:t>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61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ealth </a:t>
            </a:r>
            <a:r>
              <a:rPr lang="en-GB" dirty="0">
                <a:solidFill>
                  <a:srgbClr val="5A6165"/>
                </a:solidFill>
                <a:latin typeface="Arial" panose="020B0604020202020204"/>
              </a:rPr>
              <a:t>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61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esearch and Care (CLAHRC) and Clinical Research Network</a:t>
            </a:r>
            <a:r>
              <a:rPr lang="en-GB" dirty="0">
                <a:solidFill>
                  <a:srgbClr val="5A6165"/>
                </a:solidFill>
                <a:latin typeface="Arial" panose="020B0604020202020204"/>
                <a:cs typeface="Arial"/>
              </a:rPr>
              <a:t> (CRN)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A61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9616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0902B-C3B8-4B34-991D-8B7D860D3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"/>
          <a:stretch/>
        </p:blipFill>
        <p:spPr>
          <a:xfrm>
            <a:off x="5858595" y="1961783"/>
            <a:ext cx="5723805" cy="41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656" y="476677"/>
            <a:ext cx="8928992" cy="751321"/>
          </a:xfrm>
        </p:spPr>
        <p:txBody>
          <a:bodyPr/>
          <a:lstStyle/>
          <a:p>
            <a:r>
              <a:rPr lang="en-GB" dirty="0"/>
              <a:t>Which CCG has the highest estimated AF prevalence?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1918328"/>
            <a:ext cx="4302333" cy="4023819"/>
          </a:xfrm>
          <a:prstGeom prst="rect">
            <a:avLst/>
          </a:prstGeom>
        </p:spPr>
      </p:pic>
      <p:sp>
        <p:nvSpPr>
          <p:cNvPr id="17" name="Content Placeholder 14"/>
          <p:cNvSpPr>
            <a:spLocks noGrp="1"/>
          </p:cNvSpPr>
          <p:nvPr>
            <p:ph type="body" sz="quarter" idx="3"/>
          </p:nvPr>
        </p:nvSpPr>
        <p:spPr>
          <a:xfrm>
            <a:off x="5591944" y="1650748"/>
            <a:ext cx="5904656" cy="4752529"/>
          </a:xfrm>
        </p:spPr>
        <p:txBody>
          <a:bodyPr>
            <a:normAutofit fontScale="92500" lnSpcReduction="10000"/>
          </a:bodyPr>
          <a:lstStyle/>
          <a:p>
            <a:pPr marL="457178" indent="-457178">
              <a:buFont typeface="Arial" panose="020B0604020202020204" pitchFamily="34" charset="0"/>
              <a:buChar char="•"/>
            </a:pPr>
            <a:endParaRPr lang="en-GB" sz="2400" b="0" dirty="0"/>
          </a:p>
          <a:p>
            <a:pPr marL="457178" indent="-457178">
              <a:buFont typeface="Arial" panose="020B0604020202020204" pitchFamily="34" charset="0"/>
              <a:buChar char="•"/>
            </a:pPr>
            <a:endParaRPr lang="en-GB" sz="2400" b="0" dirty="0"/>
          </a:p>
          <a:p>
            <a:pPr marL="457178" indent="-457178">
              <a:buFont typeface="Arial" panose="020B0604020202020204" pitchFamily="34" charset="0"/>
              <a:buChar char="•"/>
            </a:pPr>
            <a:endParaRPr lang="en-GB" sz="2400" b="0" dirty="0"/>
          </a:p>
          <a:p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a) South Norfolk CCG </a:t>
            </a:r>
          </a:p>
          <a:p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b) West Suffolk CCG </a:t>
            </a:r>
          </a:p>
          <a:p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c) North East Essex CCG</a:t>
            </a:r>
          </a:p>
          <a:p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d) Cambridgeshire and Peterborough CCG</a:t>
            </a:r>
          </a:p>
          <a:p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400" b="0" dirty="0">
                <a:solidFill>
                  <a:schemeClr val="tx1">
                    <a:lumMod val="50000"/>
                  </a:schemeClr>
                </a:solidFill>
              </a:rPr>
              <a:t>e) North Norfolk CCG </a:t>
            </a:r>
          </a:p>
          <a:p>
            <a:endParaRPr lang="en-GB" sz="2400" b="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GB" b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501" y="6381333"/>
            <a:ext cx="2593729" cy="35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0232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rgbClr val="596164"/>
      </a:dk1>
      <a:lt1>
        <a:sysClr val="window" lastClr="FFFFFF"/>
      </a:lt1>
      <a:dk2>
        <a:srgbClr val="596164"/>
      </a:dk2>
      <a:lt2>
        <a:srgbClr val="FFFFFF"/>
      </a:lt2>
      <a:accent1>
        <a:srgbClr val="F6A500"/>
      </a:accent1>
      <a:accent2>
        <a:srgbClr val="8FBF21"/>
      </a:accent2>
      <a:accent3>
        <a:srgbClr val="0088CF"/>
      </a:accent3>
      <a:accent4>
        <a:srgbClr val="AC1480"/>
      </a:accent4>
      <a:accent5>
        <a:srgbClr val="F6A500"/>
      </a:accent5>
      <a:accent6>
        <a:srgbClr val="8FBF21"/>
      </a:accent6>
      <a:hlink>
        <a:srgbClr val="AC1480"/>
      </a:hlink>
      <a:folHlink>
        <a:srgbClr val="F6A5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_x0020_Programme xmlns="2dbf8a43-3198-49b1-9d4c-971eb16d40da" xsi:nil="true"/>
    <Work_x0020_Programme_x0020_Sub_x0020_cat xmlns="2dbf8a43-3198-49b1-9d4c-971eb16d40da" xsi:nil="true"/>
    <Document_x0020_Category xmlns="2dbf8a43-3198-49b1-9d4c-971eb16d40da" xsi:nil="true"/>
    <Document_x0020_Status xmlns="2dbf8a43-3198-49b1-9d4c-971eb16d40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6C4A25DE068468DEEB46F71B74B8B" ma:contentTypeVersion="14" ma:contentTypeDescription="Create a new document." ma:contentTypeScope="" ma:versionID="264ac4e5997721e1c1b53ef02d18739d">
  <xsd:schema xmlns:xsd="http://www.w3.org/2001/XMLSchema" xmlns:xs="http://www.w3.org/2001/XMLSchema" xmlns:p="http://schemas.microsoft.com/office/2006/metadata/properties" xmlns:ns2="2dbf8a43-3198-49b1-9d4c-971eb16d40da" xmlns:ns4="a4969a83-0144-4dd5-9011-a5e8911ef7b6" xmlns:ns5="c10193f9-960e-41aa-9623-f51f5c11a3ca" targetNamespace="http://schemas.microsoft.com/office/2006/metadata/properties" ma:root="true" ma:fieldsID="4795b241127eccd4b13d68d65a39f5de" ns2:_="" ns4:_="" ns5:_="">
    <xsd:import namespace="2dbf8a43-3198-49b1-9d4c-971eb16d40da"/>
    <xsd:import namespace="a4969a83-0144-4dd5-9011-a5e8911ef7b6"/>
    <xsd:import namespace="c10193f9-960e-41aa-9623-f51f5c11a3ca"/>
    <xsd:element name="properties">
      <xsd:complexType>
        <xsd:sequence>
          <xsd:element name="documentManagement">
            <xsd:complexType>
              <xsd:all>
                <xsd:element ref="ns2:Work_x0020_Programme" minOccurs="0"/>
                <xsd:element ref="ns2:Work_x0020_Programme_x0020_Sub_x0020_cat" minOccurs="0"/>
                <xsd:element ref="ns2:Document_x0020_Category" minOccurs="0"/>
                <xsd:element ref="ns2:Document_x0020_Status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f8a43-3198-49b1-9d4c-971eb16d40da" elementFormDefault="qualified">
    <xsd:import namespace="http://schemas.microsoft.com/office/2006/documentManagement/types"/>
    <xsd:import namespace="http://schemas.microsoft.com/office/infopath/2007/PartnerControls"/>
    <xsd:element name="Work_x0020_Programme" ma:index="8" nillable="true" ma:displayName="Work Programme" ma:format="Dropdown" ma:internalName="Work_x0020_Programme">
      <xsd:simpleType>
        <xsd:restriction base="dms:Choice">
          <xsd:enumeration value="Leadership and infrastructure"/>
          <xsd:enumeration value="Healthcare improvement"/>
          <xsd:enumeration value="Transformation"/>
          <xsd:enumeration value="Economic growth"/>
          <xsd:enumeration value="Corporate"/>
          <xsd:enumeration value="N/A"/>
        </xsd:restriction>
      </xsd:simpleType>
    </xsd:element>
    <xsd:element name="Work_x0020_Programme_x0020_Sub_x0020_cat" ma:index="9" nillable="true" ma:displayName="Sub Work Programme" ma:format="Dropdown" ma:internalName="Work_x0020_Programme_x0020_Sub_x0020_cat">
      <xsd:simpleType>
        <xsd:union memberTypes="dms:Text">
          <xsd:simpleType>
            <xsd:restriction base="dms:Choice">
              <xsd:enumeration value="Comms"/>
              <xsd:enumeration value="Finance"/>
              <xsd:enumeration value="HR"/>
            </xsd:restriction>
          </xsd:simpleType>
        </xsd:union>
      </xsd:simpleType>
    </xsd:element>
    <xsd:element name="Document_x0020_Category" ma:index="10" nillable="true" ma:displayName="Document Category" ma:description="Types of documents available in the organisation" ma:format="Dropdown" ma:internalName="Document_x0020_Category">
      <xsd:simpleType>
        <xsd:restriction base="dms:Choice">
          <xsd:enumeration value="Report"/>
          <xsd:enumeration value="Protocol"/>
          <xsd:enumeration value="Plan"/>
          <xsd:enumeration value="Strategy"/>
          <xsd:enumeration value="Minutes"/>
          <xsd:enumeration value="Contract"/>
          <xsd:enumeration value="Budget"/>
          <xsd:enumeration value="Project"/>
        </xsd:restriction>
      </xsd:simpleType>
    </xsd:element>
    <xsd:element name="Document_x0020_Status" ma:index="11" nillable="true" ma:displayName="Document Status" ma:default="Pre-draft" ma:format="Dropdown" ma:internalName="Document_x0020_Status">
      <xsd:simpleType>
        <xsd:restriction base="dms:Choice">
          <xsd:enumeration value="Pre-draft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  <xsd:enumeration value="Archi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69a83-0144-4dd5-9011-a5e8911ef7b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193f9-960e-41aa-9623-f51f5c11a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8CC13C-C718-43DF-8853-90FF56ADC1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B39EEF-5CAD-4606-9A45-6D1DD756B00E}">
  <ds:schemaRefs>
    <ds:schemaRef ds:uri="http://purl.org/dc/elements/1.1/"/>
    <ds:schemaRef ds:uri="http://schemas.microsoft.com/office/2006/metadata/properties"/>
    <ds:schemaRef ds:uri="c10193f9-960e-41aa-9623-f51f5c11a3ca"/>
    <ds:schemaRef ds:uri="2dbf8a43-3198-49b1-9d4c-971eb16d40d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4969a83-0144-4dd5-9011-a5e8911ef7b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EDF4DC-D66C-4626-8FD9-2ABFA5875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f8a43-3198-49b1-9d4c-971eb16d40da"/>
    <ds:schemaRef ds:uri="a4969a83-0144-4dd5-9011-a5e8911ef7b6"/>
    <ds:schemaRef ds:uri="c10193f9-960e-41aa-9623-f51f5c11a3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12631</TotalTime>
  <Words>910</Words>
  <Application>Microsoft Office PowerPoint</Application>
  <PresentationFormat>Widescreen</PresentationFormat>
  <Paragraphs>203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Segoe UI</vt:lpstr>
      <vt:lpstr>Verdana</vt:lpstr>
      <vt:lpstr>Wingdings</vt:lpstr>
      <vt:lpstr>3_Office Theme</vt:lpstr>
      <vt:lpstr>2_Office Theme</vt:lpstr>
      <vt:lpstr> Atrial Fibrillation Programme Update </vt:lpstr>
      <vt:lpstr>What is Atrial Fibrillation? </vt:lpstr>
      <vt:lpstr>Atrial fibrillation can be treated </vt:lpstr>
      <vt:lpstr>AF is more common at older ages</vt:lpstr>
      <vt:lpstr>The AHSN Approach: Detect, Protect and Perfect</vt:lpstr>
      <vt:lpstr>PowerPoint Presentation</vt:lpstr>
      <vt:lpstr>The 5 devices in the national roll-out </vt:lpstr>
      <vt:lpstr>Our region</vt:lpstr>
      <vt:lpstr>Which CCG has the highest estimated AF prevalence? </vt:lpstr>
      <vt:lpstr>Mobile ECG device roll-out in Eastern region </vt:lpstr>
      <vt:lpstr>Atrial Fibrillation: Programme aims by March 2020</vt:lpstr>
      <vt:lpstr>PowerPoint Presentation</vt:lpstr>
      <vt:lpstr>Which CCG has the highest proportion of patients with AF on anticoagulation? </vt:lpstr>
      <vt:lpstr> Next steps : Virtual clinics programme</vt:lpstr>
      <vt:lpstr>Screening and Optimising Stroke Prevention in Atrial Fibrillation (SOS-AF) project</vt:lpstr>
      <vt:lpstr>Regional Resources  </vt:lpstr>
      <vt:lpstr>Listen to the Podcast</vt:lpstr>
      <vt:lpstr>Have you met Jack yet?</vt:lpstr>
      <vt:lpstr>PowerPoint Presentation</vt:lpstr>
      <vt:lpstr>Atrial Fibrillation: A priority for many organisations</vt:lpstr>
      <vt:lpstr>European Society of Cardiology Apps</vt:lpstr>
      <vt:lpstr>Join our Newsletter for updates </vt:lpstr>
      <vt:lpstr>Thank you</vt:lpstr>
    </vt:vector>
  </TitlesOfParts>
  <Company>Cambridge University Hospitals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facing 21st Century Health Care Delivery in the UK</dc:title>
  <dc:creator>winterr</dc:creator>
  <cp:lastModifiedBy>Amanda Buttery | Eastern AHSN</cp:lastModifiedBy>
  <cp:revision>344</cp:revision>
  <cp:lastPrinted>2018-07-16T15:55:55Z</cp:lastPrinted>
  <dcterms:created xsi:type="dcterms:W3CDTF">2014-02-25T07:51:58Z</dcterms:created>
  <dcterms:modified xsi:type="dcterms:W3CDTF">2019-04-22T17:42:47Z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0x010100B846C4A25DE068468DEEB46F71B74B8B</vt:lpwstr>
  </property>
</Properties>
</file>